
<file path=[Content_Types].xml><?xml version="1.0" encoding="utf-8"?>
<Types xmlns="http://schemas.openxmlformats.org/package/2006/content-types">
  <Default Extension="gif" ContentType="image/gif"/>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8" r:id="rId3"/>
    <p:sldId id="257" r:id="rId4"/>
    <p:sldId id="258" r:id="rId5"/>
    <p:sldId id="275" r:id="rId6"/>
    <p:sldId id="265" r:id="rId7"/>
    <p:sldId id="264" r:id="rId8"/>
    <p:sldId id="266" r:id="rId9"/>
    <p:sldId id="263" r:id="rId10"/>
    <p:sldId id="262" r:id="rId11"/>
    <p:sldId id="276" r:id="rId12"/>
    <p:sldId id="269" r:id="rId13"/>
    <p:sldId id="268" r:id="rId14"/>
    <p:sldId id="273" r:id="rId15"/>
    <p:sldId id="274" r:id="rId16"/>
    <p:sldId id="277" r:id="rId17"/>
    <p:sldId id="271" r:id="rId18"/>
    <p:sldId id="272" r:id="rId19"/>
    <p:sldId id="259" r:id="rId20"/>
    <p:sldId id="261" r:id="rId21"/>
    <p:sldId id="286" r:id="rId22"/>
    <p:sldId id="283" r:id="rId23"/>
    <p:sldId id="285" r:id="rId24"/>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35" autoAdjust="0"/>
    <p:restoredTop sz="94660"/>
  </p:normalViewPr>
  <p:slideViewPr>
    <p:cSldViewPr snapToGrid="0">
      <p:cViewPr varScale="1">
        <p:scale>
          <a:sx n="66" d="100"/>
          <a:sy n="66" d="100"/>
        </p:scale>
        <p:origin x="96" y="4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50AD1E-742A-42B2-91BB-5314F3B0DF52}"/>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30C9422A-650D-4C6B-9EDE-3519A4AB378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502DCBBB-532F-45BE-A9A7-8F6D39349E3F}"/>
              </a:ext>
            </a:extLst>
          </p:cNvPr>
          <p:cNvSpPr>
            <a:spLocks noGrp="1"/>
          </p:cNvSpPr>
          <p:nvPr>
            <p:ph type="dt" sz="half" idx="10"/>
          </p:nvPr>
        </p:nvSpPr>
        <p:spPr/>
        <p:txBody>
          <a:bodyPr/>
          <a:lstStyle/>
          <a:p>
            <a:fld id="{914F1AD9-3F65-4835-9A76-8CB2F0CB6B10}" type="datetimeFigureOut">
              <a:rPr lang="el-GR" smtClean="0"/>
              <a:t>3/4/2021</a:t>
            </a:fld>
            <a:endParaRPr lang="el-GR"/>
          </a:p>
        </p:txBody>
      </p:sp>
      <p:sp>
        <p:nvSpPr>
          <p:cNvPr id="5" name="Θέση υποσέλιδου 4">
            <a:extLst>
              <a:ext uri="{FF2B5EF4-FFF2-40B4-BE49-F238E27FC236}">
                <a16:creationId xmlns:a16="http://schemas.microsoft.com/office/drawing/2014/main" id="{82B089D6-5305-4976-969F-81D766D8298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70537D2-B027-4D91-B6D5-4824F5AD2083}"/>
              </a:ext>
            </a:extLst>
          </p:cNvPr>
          <p:cNvSpPr>
            <a:spLocks noGrp="1"/>
          </p:cNvSpPr>
          <p:nvPr>
            <p:ph type="sldNum" sz="quarter" idx="12"/>
          </p:nvPr>
        </p:nvSpPr>
        <p:spPr/>
        <p:txBody>
          <a:bodyPr/>
          <a:lstStyle/>
          <a:p>
            <a:fld id="{17161AA1-227F-4DCA-8249-A698C4751824}" type="slidenum">
              <a:rPr lang="el-GR" smtClean="0"/>
              <a:t>‹#›</a:t>
            </a:fld>
            <a:endParaRPr lang="el-GR"/>
          </a:p>
        </p:txBody>
      </p:sp>
    </p:spTree>
    <p:extLst>
      <p:ext uri="{BB962C8B-B14F-4D97-AF65-F5344CB8AC3E}">
        <p14:creationId xmlns:p14="http://schemas.microsoft.com/office/powerpoint/2010/main" val="17060693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1901C7C-C7C6-45C4-906F-B141DA6B3F9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11F9D575-CBB7-4889-BEFB-6BBC65F08F08}"/>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53DCB65B-5A46-45A6-93BF-61744040FA72}"/>
              </a:ext>
            </a:extLst>
          </p:cNvPr>
          <p:cNvSpPr>
            <a:spLocks noGrp="1"/>
          </p:cNvSpPr>
          <p:nvPr>
            <p:ph type="dt" sz="half" idx="10"/>
          </p:nvPr>
        </p:nvSpPr>
        <p:spPr/>
        <p:txBody>
          <a:bodyPr/>
          <a:lstStyle/>
          <a:p>
            <a:fld id="{914F1AD9-3F65-4835-9A76-8CB2F0CB6B10}" type="datetimeFigureOut">
              <a:rPr lang="el-GR" smtClean="0"/>
              <a:t>3/4/2021</a:t>
            </a:fld>
            <a:endParaRPr lang="el-GR"/>
          </a:p>
        </p:txBody>
      </p:sp>
      <p:sp>
        <p:nvSpPr>
          <p:cNvPr id="5" name="Θέση υποσέλιδου 4">
            <a:extLst>
              <a:ext uri="{FF2B5EF4-FFF2-40B4-BE49-F238E27FC236}">
                <a16:creationId xmlns:a16="http://schemas.microsoft.com/office/drawing/2014/main" id="{8BC5E130-2C8A-46E9-96FB-7CB8FE0DAFA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E2D89AE-BB95-4563-8EA7-926A82361256}"/>
              </a:ext>
            </a:extLst>
          </p:cNvPr>
          <p:cNvSpPr>
            <a:spLocks noGrp="1"/>
          </p:cNvSpPr>
          <p:nvPr>
            <p:ph type="sldNum" sz="quarter" idx="12"/>
          </p:nvPr>
        </p:nvSpPr>
        <p:spPr/>
        <p:txBody>
          <a:bodyPr/>
          <a:lstStyle/>
          <a:p>
            <a:fld id="{17161AA1-227F-4DCA-8249-A698C4751824}" type="slidenum">
              <a:rPr lang="el-GR" smtClean="0"/>
              <a:t>‹#›</a:t>
            </a:fld>
            <a:endParaRPr lang="el-GR"/>
          </a:p>
        </p:txBody>
      </p:sp>
    </p:spTree>
    <p:extLst>
      <p:ext uri="{BB962C8B-B14F-4D97-AF65-F5344CB8AC3E}">
        <p14:creationId xmlns:p14="http://schemas.microsoft.com/office/powerpoint/2010/main" val="763866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7D1D1182-CBD8-4CF5-9345-578D3FB377DF}"/>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BBDD7601-EE71-4DE8-923D-9BAE80EAAFDA}"/>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9ABC3DAF-4D77-48CE-85BD-0AC9AA58C1BF}"/>
              </a:ext>
            </a:extLst>
          </p:cNvPr>
          <p:cNvSpPr>
            <a:spLocks noGrp="1"/>
          </p:cNvSpPr>
          <p:nvPr>
            <p:ph type="dt" sz="half" idx="10"/>
          </p:nvPr>
        </p:nvSpPr>
        <p:spPr/>
        <p:txBody>
          <a:bodyPr/>
          <a:lstStyle/>
          <a:p>
            <a:fld id="{914F1AD9-3F65-4835-9A76-8CB2F0CB6B10}" type="datetimeFigureOut">
              <a:rPr lang="el-GR" smtClean="0"/>
              <a:t>3/4/2021</a:t>
            </a:fld>
            <a:endParaRPr lang="el-GR"/>
          </a:p>
        </p:txBody>
      </p:sp>
      <p:sp>
        <p:nvSpPr>
          <p:cNvPr id="5" name="Θέση υποσέλιδου 4">
            <a:extLst>
              <a:ext uri="{FF2B5EF4-FFF2-40B4-BE49-F238E27FC236}">
                <a16:creationId xmlns:a16="http://schemas.microsoft.com/office/drawing/2014/main" id="{52F08BF4-F9CC-4AC8-8C09-C702A9C0DC4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CCF84CF-32C6-40BE-BB0C-31A3B959A139}"/>
              </a:ext>
            </a:extLst>
          </p:cNvPr>
          <p:cNvSpPr>
            <a:spLocks noGrp="1"/>
          </p:cNvSpPr>
          <p:nvPr>
            <p:ph type="sldNum" sz="quarter" idx="12"/>
          </p:nvPr>
        </p:nvSpPr>
        <p:spPr/>
        <p:txBody>
          <a:bodyPr/>
          <a:lstStyle/>
          <a:p>
            <a:fld id="{17161AA1-227F-4DCA-8249-A698C4751824}" type="slidenum">
              <a:rPr lang="el-GR" smtClean="0"/>
              <a:t>‹#›</a:t>
            </a:fld>
            <a:endParaRPr lang="el-GR"/>
          </a:p>
        </p:txBody>
      </p:sp>
    </p:spTree>
    <p:extLst>
      <p:ext uri="{BB962C8B-B14F-4D97-AF65-F5344CB8AC3E}">
        <p14:creationId xmlns:p14="http://schemas.microsoft.com/office/powerpoint/2010/main" val="11307841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0BC704F-9B25-40AF-8E80-7A86E9BA0FF1}"/>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918A4F3E-DDE7-4277-98E4-5DB637CE72C3}"/>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C4939BF8-B8B3-464D-A8A1-C8126950760D}"/>
              </a:ext>
            </a:extLst>
          </p:cNvPr>
          <p:cNvSpPr>
            <a:spLocks noGrp="1"/>
          </p:cNvSpPr>
          <p:nvPr>
            <p:ph type="dt" sz="half" idx="10"/>
          </p:nvPr>
        </p:nvSpPr>
        <p:spPr/>
        <p:txBody>
          <a:bodyPr/>
          <a:lstStyle/>
          <a:p>
            <a:fld id="{914F1AD9-3F65-4835-9A76-8CB2F0CB6B10}" type="datetimeFigureOut">
              <a:rPr lang="el-GR" smtClean="0"/>
              <a:t>3/4/2021</a:t>
            </a:fld>
            <a:endParaRPr lang="el-GR"/>
          </a:p>
        </p:txBody>
      </p:sp>
      <p:sp>
        <p:nvSpPr>
          <p:cNvPr id="5" name="Θέση υποσέλιδου 4">
            <a:extLst>
              <a:ext uri="{FF2B5EF4-FFF2-40B4-BE49-F238E27FC236}">
                <a16:creationId xmlns:a16="http://schemas.microsoft.com/office/drawing/2014/main" id="{8EFA05E1-17DD-450D-B696-E81DBF91F43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C676F56B-4E53-4ACA-82D0-9522B6690E6E}"/>
              </a:ext>
            </a:extLst>
          </p:cNvPr>
          <p:cNvSpPr>
            <a:spLocks noGrp="1"/>
          </p:cNvSpPr>
          <p:nvPr>
            <p:ph type="sldNum" sz="quarter" idx="12"/>
          </p:nvPr>
        </p:nvSpPr>
        <p:spPr/>
        <p:txBody>
          <a:bodyPr/>
          <a:lstStyle/>
          <a:p>
            <a:fld id="{17161AA1-227F-4DCA-8249-A698C4751824}" type="slidenum">
              <a:rPr lang="el-GR" smtClean="0"/>
              <a:t>‹#›</a:t>
            </a:fld>
            <a:endParaRPr lang="el-GR"/>
          </a:p>
        </p:txBody>
      </p:sp>
    </p:spTree>
    <p:extLst>
      <p:ext uri="{BB962C8B-B14F-4D97-AF65-F5344CB8AC3E}">
        <p14:creationId xmlns:p14="http://schemas.microsoft.com/office/powerpoint/2010/main" val="1715214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026586B-4C48-43EB-A28F-2CAA041EF233}"/>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C3334DED-FC40-4B9C-9A6D-A5F41BFE815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0AD100FB-0C34-4966-910A-579D2AF2F94F}"/>
              </a:ext>
            </a:extLst>
          </p:cNvPr>
          <p:cNvSpPr>
            <a:spLocks noGrp="1"/>
          </p:cNvSpPr>
          <p:nvPr>
            <p:ph type="dt" sz="half" idx="10"/>
          </p:nvPr>
        </p:nvSpPr>
        <p:spPr/>
        <p:txBody>
          <a:bodyPr/>
          <a:lstStyle/>
          <a:p>
            <a:fld id="{914F1AD9-3F65-4835-9A76-8CB2F0CB6B10}" type="datetimeFigureOut">
              <a:rPr lang="el-GR" smtClean="0"/>
              <a:t>3/4/2021</a:t>
            </a:fld>
            <a:endParaRPr lang="el-GR"/>
          </a:p>
        </p:txBody>
      </p:sp>
      <p:sp>
        <p:nvSpPr>
          <p:cNvPr id="5" name="Θέση υποσέλιδου 4">
            <a:extLst>
              <a:ext uri="{FF2B5EF4-FFF2-40B4-BE49-F238E27FC236}">
                <a16:creationId xmlns:a16="http://schemas.microsoft.com/office/drawing/2014/main" id="{209AA8E3-2A94-433C-9FC7-516D8C08DFB7}"/>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008CD74-D106-4DFE-BC30-F51829C62FBA}"/>
              </a:ext>
            </a:extLst>
          </p:cNvPr>
          <p:cNvSpPr>
            <a:spLocks noGrp="1"/>
          </p:cNvSpPr>
          <p:nvPr>
            <p:ph type="sldNum" sz="quarter" idx="12"/>
          </p:nvPr>
        </p:nvSpPr>
        <p:spPr/>
        <p:txBody>
          <a:bodyPr/>
          <a:lstStyle/>
          <a:p>
            <a:fld id="{17161AA1-227F-4DCA-8249-A698C4751824}" type="slidenum">
              <a:rPr lang="el-GR" smtClean="0"/>
              <a:t>‹#›</a:t>
            </a:fld>
            <a:endParaRPr lang="el-GR"/>
          </a:p>
        </p:txBody>
      </p:sp>
    </p:spTree>
    <p:extLst>
      <p:ext uri="{BB962C8B-B14F-4D97-AF65-F5344CB8AC3E}">
        <p14:creationId xmlns:p14="http://schemas.microsoft.com/office/powerpoint/2010/main" val="147514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622EDA-9E31-4EE5-8ED3-32388BE8D77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23975129-AA7A-460A-80FC-F48F0C8F4F7A}"/>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2F12671C-50FB-4E7C-B64E-337E2E70DB64}"/>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6D81E45E-6BD5-47AE-BE40-086102B7AFE4}"/>
              </a:ext>
            </a:extLst>
          </p:cNvPr>
          <p:cNvSpPr>
            <a:spLocks noGrp="1"/>
          </p:cNvSpPr>
          <p:nvPr>
            <p:ph type="dt" sz="half" idx="10"/>
          </p:nvPr>
        </p:nvSpPr>
        <p:spPr/>
        <p:txBody>
          <a:bodyPr/>
          <a:lstStyle/>
          <a:p>
            <a:fld id="{914F1AD9-3F65-4835-9A76-8CB2F0CB6B10}" type="datetimeFigureOut">
              <a:rPr lang="el-GR" smtClean="0"/>
              <a:t>3/4/2021</a:t>
            </a:fld>
            <a:endParaRPr lang="el-GR"/>
          </a:p>
        </p:txBody>
      </p:sp>
      <p:sp>
        <p:nvSpPr>
          <p:cNvPr id="6" name="Θέση υποσέλιδου 5">
            <a:extLst>
              <a:ext uri="{FF2B5EF4-FFF2-40B4-BE49-F238E27FC236}">
                <a16:creationId xmlns:a16="http://schemas.microsoft.com/office/drawing/2014/main" id="{99C0832D-BBCF-4B6D-93FF-6879E71D9B3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FBDA30DB-2D68-49AE-B487-E41D7FFA884E}"/>
              </a:ext>
            </a:extLst>
          </p:cNvPr>
          <p:cNvSpPr>
            <a:spLocks noGrp="1"/>
          </p:cNvSpPr>
          <p:nvPr>
            <p:ph type="sldNum" sz="quarter" idx="12"/>
          </p:nvPr>
        </p:nvSpPr>
        <p:spPr/>
        <p:txBody>
          <a:bodyPr/>
          <a:lstStyle/>
          <a:p>
            <a:fld id="{17161AA1-227F-4DCA-8249-A698C4751824}" type="slidenum">
              <a:rPr lang="el-GR" smtClean="0"/>
              <a:t>‹#›</a:t>
            </a:fld>
            <a:endParaRPr lang="el-GR"/>
          </a:p>
        </p:txBody>
      </p:sp>
    </p:spTree>
    <p:extLst>
      <p:ext uri="{BB962C8B-B14F-4D97-AF65-F5344CB8AC3E}">
        <p14:creationId xmlns:p14="http://schemas.microsoft.com/office/powerpoint/2010/main" val="3076100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060A7F9-622B-41F7-B439-D7D249304761}"/>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7809E882-A884-47D3-BD14-3A52913683D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E763A64E-E000-43C1-973C-3BD54EE89BAE}"/>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41A35F0D-170A-43F9-9793-37D89921A1C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63CA9C89-95D6-40B9-8BE0-87E63C798C39}"/>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7A31FD5E-B603-40CE-8712-4FC78081777F}"/>
              </a:ext>
            </a:extLst>
          </p:cNvPr>
          <p:cNvSpPr>
            <a:spLocks noGrp="1"/>
          </p:cNvSpPr>
          <p:nvPr>
            <p:ph type="dt" sz="half" idx="10"/>
          </p:nvPr>
        </p:nvSpPr>
        <p:spPr/>
        <p:txBody>
          <a:bodyPr/>
          <a:lstStyle/>
          <a:p>
            <a:fld id="{914F1AD9-3F65-4835-9A76-8CB2F0CB6B10}" type="datetimeFigureOut">
              <a:rPr lang="el-GR" smtClean="0"/>
              <a:t>3/4/2021</a:t>
            </a:fld>
            <a:endParaRPr lang="el-GR"/>
          </a:p>
        </p:txBody>
      </p:sp>
      <p:sp>
        <p:nvSpPr>
          <p:cNvPr id="8" name="Θέση υποσέλιδου 7">
            <a:extLst>
              <a:ext uri="{FF2B5EF4-FFF2-40B4-BE49-F238E27FC236}">
                <a16:creationId xmlns:a16="http://schemas.microsoft.com/office/drawing/2014/main" id="{F114B4A0-F1E9-486B-BFEB-2D36D71EB5FF}"/>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56A5441B-CFD2-400C-A63D-0B0B35D790F4}"/>
              </a:ext>
            </a:extLst>
          </p:cNvPr>
          <p:cNvSpPr>
            <a:spLocks noGrp="1"/>
          </p:cNvSpPr>
          <p:nvPr>
            <p:ph type="sldNum" sz="quarter" idx="12"/>
          </p:nvPr>
        </p:nvSpPr>
        <p:spPr/>
        <p:txBody>
          <a:bodyPr/>
          <a:lstStyle/>
          <a:p>
            <a:fld id="{17161AA1-227F-4DCA-8249-A698C4751824}" type="slidenum">
              <a:rPr lang="el-GR" smtClean="0"/>
              <a:t>‹#›</a:t>
            </a:fld>
            <a:endParaRPr lang="el-GR"/>
          </a:p>
        </p:txBody>
      </p:sp>
    </p:spTree>
    <p:extLst>
      <p:ext uri="{BB962C8B-B14F-4D97-AF65-F5344CB8AC3E}">
        <p14:creationId xmlns:p14="http://schemas.microsoft.com/office/powerpoint/2010/main" val="2275010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E30F5CC-D9B7-49E1-BE81-D60CB94302E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68953372-239E-4382-99C0-D877E4BD0DBE}"/>
              </a:ext>
            </a:extLst>
          </p:cNvPr>
          <p:cNvSpPr>
            <a:spLocks noGrp="1"/>
          </p:cNvSpPr>
          <p:nvPr>
            <p:ph type="dt" sz="half" idx="10"/>
          </p:nvPr>
        </p:nvSpPr>
        <p:spPr/>
        <p:txBody>
          <a:bodyPr/>
          <a:lstStyle/>
          <a:p>
            <a:fld id="{914F1AD9-3F65-4835-9A76-8CB2F0CB6B10}" type="datetimeFigureOut">
              <a:rPr lang="el-GR" smtClean="0"/>
              <a:t>3/4/2021</a:t>
            </a:fld>
            <a:endParaRPr lang="el-GR"/>
          </a:p>
        </p:txBody>
      </p:sp>
      <p:sp>
        <p:nvSpPr>
          <p:cNvPr id="4" name="Θέση υποσέλιδου 3">
            <a:extLst>
              <a:ext uri="{FF2B5EF4-FFF2-40B4-BE49-F238E27FC236}">
                <a16:creationId xmlns:a16="http://schemas.microsoft.com/office/drawing/2014/main" id="{7F4246B4-9E77-49FD-AF46-BC2C6CD07B95}"/>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7C7A47D1-29FE-40D6-9E95-9C5FB655F374}"/>
              </a:ext>
            </a:extLst>
          </p:cNvPr>
          <p:cNvSpPr>
            <a:spLocks noGrp="1"/>
          </p:cNvSpPr>
          <p:nvPr>
            <p:ph type="sldNum" sz="quarter" idx="12"/>
          </p:nvPr>
        </p:nvSpPr>
        <p:spPr/>
        <p:txBody>
          <a:bodyPr/>
          <a:lstStyle/>
          <a:p>
            <a:fld id="{17161AA1-227F-4DCA-8249-A698C4751824}" type="slidenum">
              <a:rPr lang="el-GR" smtClean="0"/>
              <a:t>‹#›</a:t>
            </a:fld>
            <a:endParaRPr lang="el-GR"/>
          </a:p>
        </p:txBody>
      </p:sp>
    </p:spTree>
    <p:extLst>
      <p:ext uri="{BB962C8B-B14F-4D97-AF65-F5344CB8AC3E}">
        <p14:creationId xmlns:p14="http://schemas.microsoft.com/office/powerpoint/2010/main" val="1083087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71B07C3C-8CC1-4BB9-841E-5CB5CA891551}"/>
              </a:ext>
            </a:extLst>
          </p:cNvPr>
          <p:cNvSpPr>
            <a:spLocks noGrp="1"/>
          </p:cNvSpPr>
          <p:nvPr>
            <p:ph type="dt" sz="half" idx="10"/>
          </p:nvPr>
        </p:nvSpPr>
        <p:spPr/>
        <p:txBody>
          <a:bodyPr/>
          <a:lstStyle/>
          <a:p>
            <a:fld id="{914F1AD9-3F65-4835-9A76-8CB2F0CB6B10}" type="datetimeFigureOut">
              <a:rPr lang="el-GR" smtClean="0"/>
              <a:t>3/4/2021</a:t>
            </a:fld>
            <a:endParaRPr lang="el-GR"/>
          </a:p>
        </p:txBody>
      </p:sp>
      <p:sp>
        <p:nvSpPr>
          <p:cNvPr id="3" name="Θέση υποσέλιδου 2">
            <a:extLst>
              <a:ext uri="{FF2B5EF4-FFF2-40B4-BE49-F238E27FC236}">
                <a16:creationId xmlns:a16="http://schemas.microsoft.com/office/drawing/2014/main" id="{53621FDD-FDC0-4833-AF3B-3914E9EC438B}"/>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2DD6DFB4-BB76-4B46-8CD3-ACB4CBA4D77A}"/>
              </a:ext>
            </a:extLst>
          </p:cNvPr>
          <p:cNvSpPr>
            <a:spLocks noGrp="1"/>
          </p:cNvSpPr>
          <p:nvPr>
            <p:ph type="sldNum" sz="quarter" idx="12"/>
          </p:nvPr>
        </p:nvSpPr>
        <p:spPr/>
        <p:txBody>
          <a:bodyPr/>
          <a:lstStyle/>
          <a:p>
            <a:fld id="{17161AA1-227F-4DCA-8249-A698C4751824}" type="slidenum">
              <a:rPr lang="el-GR" smtClean="0"/>
              <a:t>‹#›</a:t>
            </a:fld>
            <a:endParaRPr lang="el-GR"/>
          </a:p>
        </p:txBody>
      </p:sp>
    </p:spTree>
    <p:extLst>
      <p:ext uri="{BB962C8B-B14F-4D97-AF65-F5344CB8AC3E}">
        <p14:creationId xmlns:p14="http://schemas.microsoft.com/office/powerpoint/2010/main" val="2352359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C48F83C-B75C-48F8-B88F-F756CEA1336A}"/>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12BCDC54-21ED-4F0A-8E47-8F2A5F2C8D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83BC67DF-92D3-43F5-821A-E3A709B653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E655274F-F0DB-4E56-9B61-C043B4A3F8A8}"/>
              </a:ext>
            </a:extLst>
          </p:cNvPr>
          <p:cNvSpPr>
            <a:spLocks noGrp="1"/>
          </p:cNvSpPr>
          <p:nvPr>
            <p:ph type="dt" sz="half" idx="10"/>
          </p:nvPr>
        </p:nvSpPr>
        <p:spPr/>
        <p:txBody>
          <a:bodyPr/>
          <a:lstStyle/>
          <a:p>
            <a:fld id="{914F1AD9-3F65-4835-9A76-8CB2F0CB6B10}" type="datetimeFigureOut">
              <a:rPr lang="el-GR" smtClean="0"/>
              <a:t>3/4/2021</a:t>
            </a:fld>
            <a:endParaRPr lang="el-GR"/>
          </a:p>
        </p:txBody>
      </p:sp>
      <p:sp>
        <p:nvSpPr>
          <p:cNvPr id="6" name="Θέση υποσέλιδου 5">
            <a:extLst>
              <a:ext uri="{FF2B5EF4-FFF2-40B4-BE49-F238E27FC236}">
                <a16:creationId xmlns:a16="http://schemas.microsoft.com/office/drawing/2014/main" id="{D1956EC8-0758-44BE-9B8F-232B8676493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F2B44746-54D1-403E-8EAF-B6AC6BF41EDC}"/>
              </a:ext>
            </a:extLst>
          </p:cNvPr>
          <p:cNvSpPr>
            <a:spLocks noGrp="1"/>
          </p:cNvSpPr>
          <p:nvPr>
            <p:ph type="sldNum" sz="quarter" idx="12"/>
          </p:nvPr>
        </p:nvSpPr>
        <p:spPr/>
        <p:txBody>
          <a:bodyPr/>
          <a:lstStyle/>
          <a:p>
            <a:fld id="{17161AA1-227F-4DCA-8249-A698C4751824}" type="slidenum">
              <a:rPr lang="el-GR" smtClean="0"/>
              <a:t>‹#›</a:t>
            </a:fld>
            <a:endParaRPr lang="el-GR"/>
          </a:p>
        </p:txBody>
      </p:sp>
    </p:spTree>
    <p:extLst>
      <p:ext uri="{BB962C8B-B14F-4D97-AF65-F5344CB8AC3E}">
        <p14:creationId xmlns:p14="http://schemas.microsoft.com/office/powerpoint/2010/main" val="23433394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897C72-D3BA-47E0-8B69-FED4BE221B5B}"/>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324C10FD-53D9-4D2E-BCBE-A1C13896048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E5219D0F-80EE-4EA3-96FA-CA70D08D0E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DD6359AB-1AFA-48CC-A644-108BE56507F6}"/>
              </a:ext>
            </a:extLst>
          </p:cNvPr>
          <p:cNvSpPr>
            <a:spLocks noGrp="1"/>
          </p:cNvSpPr>
          <p:nvPr>
            <p:ph type="dt" sz="half" idx="10"/>
          </p:nvPr>
        </p:nvSpPr>
        <p:spPr/>
        <p:txBody>
          <a:bodyPr/>
          <a:lstStyle/>
          <a:p>
            <a:fld id="{914F1AD9-3F65-4835-9A76-8CB2F0CB6B10}" type="datetimeFigureOut">
              <a:rPr lang="el-GR" smtClean="0"/>
              <a:t>3/4/2021</a:t>
            </a:fld>
            <a:endParaRPr lang="el-GR"/>
          </a:p>
        </p:txBody>
      </p:sp>
      <p:sp>
        <p:nvSpPr>
          <p:cNvPr id="6" name="Θέση υποσέλιδου 5">
            <a:extLst>
              <a:ext uri="{FF2B5EF4-FFF2-40B4-BE49-F238E27FC236}">
                <a16:creationId xmlns:a16="http://schemas.microsoft.com/office/drawing/2014/main" id="{D283CD31-7C4B-4B33-85F4-BCEFDE1245BC}"/>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3A449ABF-E7B5-402C-AA2D-A66EF7CED57C}"/>
              </a:ext>
            </a:extLst>
          </p:cNvPr>
          <p:cNvSpPr>
            <a:spLocks noGrp="1"/>
          </p:cNvSpPr>
          <p:nvPr>
            <p:ph type="sldNum" sz="quarter" idx="12"/>
          </p:nvPr>
        </p:nvSpPr>
        <p:spPr/>
        <p:txBody>
          <a:bodyPr/>
          <a:lstStyle/>
          <a:p>
            <a:fld id="{17161AA1-227F-4DCA-8249-A698C4751824}" type="slidenum">
              <a:rPr lang="el-GR" smtClean="0"/>
              <a:t>‹#›</a:t>
            </a:fld>
            <a:endParaRPr lang="el-GR"/>
          </a:p>
        </p:txBody>
      </p:sp>
    </p:spTree>
    <p:extLst>
      <p:ext uri="{BB962C8B-B14F-4D97-AF65-F5344CB8AC3E}">
        <p14:creationId xmlns:p14="http://schemas.microsoft.com/office/powerpoint/2010/main" val="36305316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BD253997-7939-4B19-9E4B-CEF9BD15D8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9329694-454E-4D47-AAE5-0099921EBE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861D3B73-5761-4079-8BDD-E40737FEC6D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4F1AD9-3F65-4835-9A76-8CB2F0CB6B10}" type="datetimeFigureOut">
              <a:rPr lang="el-GR" smtClean="0"/>
              <a:t>3/4/2021</a:t>
            </a:fld>
            <a:endParaRPr lang="el-GR"/>
          </a:p>
        </p:txBody>
      </p:sp>
      <p:sp>
        <p:nvSpPr>
          <p:cNvPr id="5" name="Θέση υποσέλιδου 4">
            <a:extLst>
              <a:ext uri="{FF2B5EF4-FFF2-40B4-BE49-F238E27FC236}">
                <a16:creationId xmlns:a16="http://schemas.microsoft.com/office/drawing/2014/main" id="{7956A7FF-34ED-4B70-9E19-E761A1AF960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A9158FDF-99E9-44D6-A6FF-62DCF572EFE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161AA1-227F-4DCA-8249-A698C4751824}" type="slidenum">
              <a:rPr lang="el-GR" smtClean="0"/>
              <a:t>‹#›</a:t>
            </a:fld>
            <a:endParaRPr lang="el-GR"/>
          </a:p>
        </p:txBody>
      </p:sp>
    </p:spTree>
    <p:extLst>
      <p:ext uri="{BB962C8B-B14F-4D97-AF65-F5344CB8AC3E}">
        <p14:creationId xmlns:p14="http://schemas.microsoft.com/office/powerpoint/2010/main" val="7839612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l.psaroloco.org/sdgs" TargetMode="Externa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www.shortoftheweek.com/2018/10/08/thermostat-6/" TargetMode="External"/><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el.psaroloco.org/sdgs"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el.psaroloco.org/sdgs" TargetMode="External"/><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el.psaroloco.org/sdgs"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unric.org/el/17-%CF%83%CF%84%CE%BF%CF%87%CE%BF%CE%B9-%CE%B2%CE%B9%CF%89%CF%83%CE%B9%CE%BC%CE%B7%CF%83-%CE%B1%CE%BD%CE%B1%CF%80%CF%84%CF%85%CE%BE%CE%B7%CF%83/" TargetMode="External"/><Relationship Id="rId2" Type="http://schemas.openxmlformats.org/officeDocument/2006/relationships/image" Target="../media/image13.jp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el.psaroloco.org/sdgs"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hyperlink" Target="https://www.psaroloco.org/sdgs" TargetMode="Externa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el.psaroloco.org/sdgs"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el.psaroloco.org/sdgs" TargetMode="External"/><Relationship Id="rId2" Type="http://schemas.openxmlformats.org/officeDocument/2006/relationships/image" Target="../media/image15.jp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hyperlink" Target="https://el.psaroloco.org/sdgs" TargetMode="External"/><Relationship Id="rId2" Type="http://schemas.openxmlformats.org/officeDocument/2006/relationships/image" Target="../media/image16.jp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hyperlink" Target="https://www.psaroloco.org/photo-albums" TargetMode="External"/><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el.psaroloco.org/sdgs"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el.psaroloco.org/sdgs" TargetMode="External"/><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hyperlink" Target="https://el.psaroloco.org/sdgs" TargetMode="Externa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8.jfif"/><Relationship Id="rId2" Type="http://schemas.openxmlformats.org/officeDocument/2006/relationships/hyperlink" Target="https://www.psaroloco.org/online-films-free-psaroloco" TargetMode="Externa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el.psaroloco.org/sdgs" TargetMode="External"/><Relationship Id="rId4" Type="http://schemas.openxmlformats.org/officeDocument/2006/relationships/image" Target="../media/image19.jfif"/></Relationships>
</file>

<file path=ppt/slides/_rels/slide21.xml.rels><?xml version="1.0" encoding="UTF-8" standalone="yes"?>
<Relationships xmlns="http://schemas.openxmlformats.org/package/2006/relationships"><Relationship Id="rId8" Type="http://schemas.openxmlformats.org/officeDocument/2006/relationships/hyperlink" Target="https://www.shortoftheweek.com/2018/10/08/thermostat-6/" TargetMode="External"/><Relationship Id="rId3" Type="http://schemas.openxmlformats.org/officeDocument/2006/relationships/hyperlink" Target="https://showyourstripes.info/" TargetMode="External"/><Relationship Id="rId7" Type="http://schemas.openxmlformats.org/officeDocument/2006/relationships/hyperlink" Target="http://www.embodiedmag.com/a-fable-for-climate-change-thermostat-6" TargetMode="External"/><Relationship Id="rId2" Type="http://schemas.openxmlformats.org/officeDocument/2006/relationships/hyperlink" Target="https://ed.ted.com/" TargetMode="External"/><Relationship Id="rId1" Type="http://schemas.openxmlformats.org/officeDocument/2006/relationships/slideLayout" Target="../slideLayouts/slideLayout2.xml"/><Relationship Id="rId6" Type="http://schemas.openxmlformats.org/officeDocument/2006/relationships/hyperlink" Target="https://www.rtbf.be/info/monde/detail_il-reste-deux-ans-pour-agir-contre-le-changement-climatique-assure-guterres?id=10015708" TargetMode="External"/><Relationship Id="rId11" Type="http://schemas.openxmlformats.org/officeDocument/2006/relationships/image" Target="../media/image2.png"/><Relationship Id="rId5" Type="http://schemas.openxmlformats.org/officeDocument/2006/relationships/hyperlink" Target="https://www.ncdc.noaa.gov/sotc/summary-info/global/201412" TargetMode="External"/><Relationship Id="rId10" Type="http://schemas.openxmlformats.org/officeDocument/2006/relationships/hyperlink" Target="https://el.psaroloco.org/sdgs" TargetMode="External"/><Relationship Id="rId4" Type="http://schemas.openxmlformats.org/officeDocument/2006/relationships/hyperlink" Target="https://mrmondialisation.org/ce-court-metrage-magistral-vaut-mieux-que-tous-les-discours/" TargetMode="External"/><Relationship Id="rId9" Type="http://schemas.openxmlformats.org/officeDocument/2006/relationships/hyperlink" Target="https://unric.org/el/17-%CF%83%CF%84%CE%BF%CF%87%CE%BF%CE%B9-%CE%B2%CE%B9%CF%89%CF%83%CE%B9%CE%BC%CE%B7%CF%83-%CE%B1%CE%BD%CE%B1%CF%80%CF%84%CF%85%CE%BE%CE%B7%CF%83/"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psaroloco.org/online-films-free-psaroloco"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mailto:psaroloco.project@gmail.com" TargetMode="External"/><Relationship Id="rId2" Type="http://schemas.openxmlformats.org/officeDocument/2006/relationships/hyperlink" Target="mailto:&#917;&#960;&#953;&#954;&#959;&#953;&#957;&#969;&#957;&#942;&#963;&#964;&#949;%20&#956;&#945;&#950;&#943;%20&#956;&#945;&#962;" TargetMode="Externa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3" Type="http://schemas.openxmlformats.org/officeDocument/2006/relationships/hyperlink" Target="https://el.psaroloco.org/sdgs"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hyperlink" Target="https://el.psaroloco.org/sdgs" TargetMode="External"/><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hyperlink" Target="https://el.psaroloco.org/sdgs" TargetMode="External"/><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hyperlink" Target="https://el.psaroloco.org/sdgs" TargetMode="External"/><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video" Target="https://www.youtube.com/embed/ztWHqUFJRTs?feature=oembed" TargetMode="External"/><Relationship Id="rId5" Type="http://schemas.openxmlformats.org/officeDocument/2006/relationships/image" Target="../media/image2.png"/><Relationship Id="rId4" Type="http://schemas.openxmlformats.org/officeDocument/2006/relationships/hyperlink" Target="https://el.psaroloco.org/sdgs"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el.psaroloco.org/sdgs" TargetMode="External"/><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Εικόνα 4" descr="Εικόνα που περιέχει τουαλέτα, κρεβατοκάμαρα&#10;&#10;Περιγραφή που δημιουργήθηκε αυτόματα">
            <a:extLst>
              <a:ext uri="{FF2B5EF4-FFF2-40B4-BE49-F238E27FC236}">
                <a16:creationId xmlns:a16="http://schemas.microsoft.com/office/drawing/2014/main" id="{90D1C811-446B-4946-A6DA-1957F66197D3}"/>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t="881"/>
          <a:stretch/>
        </p:blipFill>
        <p:spPr>
          <a:xfrm>
            <a:off x="20" y="1"/>
            <a:ext cx="12191980" cy="6857999"/>
          </a:xfrm>
          <a:prstGeom prst="rect">
            <a:avLst/>
          </a:prstGeom>
        </p:spPr>
      </p:pic>
      <p:sp>
        <p:nvSpPr>
          <p:cNvPr id="2" name="Τίτλος 1">
            <a:extLst>
              <a:ext uri="{FF2B5EF4-FFF2-40B4-BE49-F238E27FC236}">
                <a16:creationId xmlns:a16="http://schemas.microsoft.com/office/drawing/2014/main" id="{1690F344-D96C-409C-BCE3-98237A7AC349}"/>
              </a:ext>
            </a:extLst>
          </p:cNvPr>
          <p:cNvSpPr>
            <a:spLocks noGrp="1"/>
          </p:cNvSpPr>
          <p:nvPr>
            <p:ph type="ctrTitle"/>
          </p:nvPr>
        </p:nvSpPr>
        <p:spPr>
          <a:xfrm>
            <a:off x="1582056" y="1967696"/>
            <a:ext cx="9085943" cy="2818793"/>
          </a:xfrm>
        </p:spPr>
        <p:txBody>
          <a:bodyPr>
            <a:normAutofit fontScale="90000"/>
          </a:bodyPr>
          <a:lstStyle/>
          <a:p>
            <a:pPr>
              <a:spcAft>
                <a:spcPts val="800"/>
              </a:spcAft>
            </a:pPr>
            <a:br>
              <a:rPr lang="el-GR" sz="3600" b="1" dirty="0">
                <a:solidFill>
                  <a:srgbClr val="00BEB4"/>
                </a:solidFill>
                <a:latin typeface="Calibri (Κυρίως κείμενο)"/>
                <a:ea typeface="Verdana" charset="0"/>
                <a:cs typeface="Times New Roman" panose="02020603050405020304" pitchFamily="18" charset="0"/>
              </a:rPr>
            </a:br>
            <a:br>
              <a:rPr lang="el-GR" sz="3300" dirty="0">
                <a:solidFill>
                  <a:srgbClr val="FFFFFF"/>
                </a:solidFill>
                <a:latin typeface="Calibri (Κυρίως κείμενο)"/>
                <a:ea typeface="Verdana" panose="020B0604030504040204" pitchFamily="34" charset="0"/>
                <a:cs typeface="Times New Roman" panose="02020603050405020304" pitchFamily="18" charset="0"/>
              </a:rPr>
            </a:br>
            <a:r>
              <a:rPr lang="el-GR" sz="3300" dirty="0">
                <a:solidFill>
                  <a:srgbClr val="FFFFFF"/>
                </a:solidFill>
                <a:latin typeface="Calibri (Κυρίως κείμενο)"/>
                <a:ea typeface="Verdana" panose="020B0604030504040204" pitchFamily="34" charset="0"/>
                <a:cs typeface="Times New Roman" panose="02020603050405020304" pitchFamily="18" charset="0"/>
              </a:rPr>
              <a:t>ΟΔΗΓΟΣ ΣΥΖΗΤΗΣΗΣ ΤΑΙΝΙΑΣ</a:t>
            </a:r>
            <a:br>
              <a:rPr lang="en-US" sz="3300" dirty="0">
                <a:solidFill>
                  <a:srgbClr val="FFFFFF"/>
                </a:solidFill>
                <a:effectLst/>
                <a:latin typeface="Calibri (Κυρίως κείμενο)"/>
                <a:ea typeface="Calibri" panose="020F0502020204030204" pitchFamily="34" charset="0"/>
                <a:cs typeface="Times New Roman" panose="02020603050405020304" pitchFamily="18" charset="0"/>
              </a:rPr>
            </a:br>
            <a:br>
              <a:rPr lang="el-GR" sz="3300" dirty="0">
                <a:solidFill>
                  <a:srgbClr val="FFFFFF"/>
                </a:solidFill>
                <a:effectLst/>
                <a:latin typeface="Calibri (Κυρίως κείμενο)"/>
                <a:ea typeface="Calibri" panose="020F0502020204030204" pitchFamily="34" charset="0"/>
                <a:cs typeface="Times New Roman" panose="02020603050405020304" pitchFamily="18" charset="0"/>
              </a:rPr>
            </a:br>
            <a:r>
              <a:rPr lang="el-GR" sz="3600" b="1" dirty="0">
                <a:solidFill>
                  <a:srgbClr val="00BEB4"/>
                </a:solidFill>
                <a:latin typeface="Calibri (Κυρίως κείμενο)"/>
                <a:ea typeface="Verdana" charset="0"/>
                <a:cs typeface="Times New Roman" panose="02020603050405020304" pitchFamily="18" charset="0"/>
              </a:rPr>
              <a:t>Θερμοστάτης</a:t>
            </a:r>
            <a:r>
              <a:rPr lang="en-GB" sz="3600" b="1" dirty="0">
                <a:solidFill>
                  <a:srgbClr val="00BEB4"/>
                </a:solidFill>
                <a:latin typeface="Calibri (Κυρίως κείμενο)"/>
                <a:ea typeface="Verdana" charset="0"/>
                <a:cs typeface="Verdana" charset="0"/>
              </a:rPr>
              <a:t> 6</a:t>
            </a:r>
            <a:br>
              <a:rPr lang="el-GR" sz="3300" dirty="0">
                <a:solidFill>
                  <a:srgbClr val="FFFFFF"/>
                </a:solidFill>
                <a:effectLst/>
                <a:latin typeface="Calibri (Κυρίως κείμενο)"/>
                <a:ea typeface="Calibri" panose="020F0502020204030204" pitchFamily="34" charset="0"/>
                <a:cs typeface="Times New Roman" panose="02020603050405020304" pitchFamily="18" charset="0"/>
              </a:rPr>
            </a:br>
            <a:br>
              <a:rPr lang="el-GR" sz="1100" dirty="0">
                <a:solidFill>
                  <a:srgbClr val="FFFFFF"/>
                </a:solidFill>
                <a:effectLst/>
                <a:latin typeface="Calibri (Κυρίως κείμενο)"/>
                <a:ea typeface="Verdana" panose="020B0604030504040204" pitchFamily="34" charset="0"/>
                <a:cs typeface="Times New Roman" panose="02020603050405020304" pitchFamily="18" charset="0"/>
              </a:rPr>
            </a:br>
            <a:r>
              <a:rPr lang="el-GR" sz="1100" dirty="0">
                <a:solidFill>
                  <a:srgbClr val="FFFFFF"/>
                </a:solidFill>
                <a:latin typeface="Calibri (Κυρίως κείμενο)"/>
                <a:ea typeface="Verdana" panose="020B0604030504040204" pitchFamily="34" charset="0"/>
                <a:cs typeface="Times New Roman" panose="02020603050405020304" pitchFamily="18" charset="0"/>
              </a:rPr>
              <a:t>Συμμέτοχή για ηλικίες </a:t>
            </a:r>
            <a:r>
              <a:rPr lang="en-GB" sz="1100" dirty="0">
                <a:solidFill>
                  <a:srgbClr val="FFFFFF"/>
                </a:solidFill>
                <a:effectLst/>
                <a:latin typeface="Calibri (Κυρίως κείμενο)"/>
                <a:ea typeface="Verdana" panose="020B0604030504040204" pitchFamily="34" charset="0"/>
                <a:cs typeface="Times New Roman" panose="02020603050405020304" pitchFamily="18" charset="0"/>
              </a:rPr>
              <a:t>  12+</a:t>
            </a:r>
            <a:br>
              <a:rPr lang="el-GR" sz="1100" dirty="0">
                <a:solidFill>
                  <a:srgbClr val="FFFFFF"/>
                </a:solidFill>
                <a:effectLst/>
                <a:latin typeface="Calibri (Κυρίως κείμενο)"/>
                <a:ea typeface="Verdana" panose="020B0604030504040204" pitchFamily="34" charset="0"/>
                <a:cs typeface="Times New Roman" panose="02020603050405020304" pitchFamily="18" charset="0"/>
              </a:rPr>
            </a:br>
            <a:br>
              <a:rPr lang="el-GR" sz="1100" dirty="0">
                <a:solidFill>
                  <a:srgbClr val="FFFFFF"/>
                </a:solidFill>
                <a:effectLst/>
                <a:latin typeface="Calibri (Κυρίως κείμενο)"/>
                <a:ea typeface="Calibri" panose="020F0502020204030204" pitchFamily="34" charset="0"/>
                <a:cs typeface="Times New Roman" panose="02020603050405020304" pitchFamily="18" charset="0"/>
              </a:rPr>
            </a:br>
            <a:br>
              <a:rPr lang="el-GR" sz="1100" dirty="0">
                <a:solidFill>
                  <a:srgbClr val="FFFFFF"/>
                </a:solidFill>
                <a:effectLst/>
                <a:latin typeface="Calibri (Κυρίως κείμενο)"/>
                <a:ea typeface="Calibri" panose="020F0502020204030204" pitchFamily="34" charset="0"/>
                <a:cs typeface="Times New Roman" panose="02020603050405020304" pitchFamily="18" charset="0"/>
              </a:rPr>
            </a:br>
            <a:r>
              <a:rPr lang="el-GR" sz="1600" dirty="0"/>
              <a:t> </a:t>
            </a:r>
            <a:endParaRPr lang="el-GR" sz="1600" dirty="0">
              <a:solidFill>
                <a:srgbClr val="FFFFFF"/>
              </a:solidFill>
              <a:latin typeface="Calibri (Κυρίως κείμενο)"/>
            </a:endParaRPr>
          </a:p>
        </p:txBody>
      </p:sp>
      <p:pic>
        <p:nvPicPr>
          <p:cNvPr id="12" name="Εικόνα 11">
            <a:hlinkClick r:id="rId3"/>
            <a:extLst>
              <a:ext uri="{FF2B5EF4-FFF2-40B4-BE49-F238E27FC236}">
                <a16:creationId xmlns:a16="http://schemas.microsoft.com/office/drawing/2014/main" id="{743E2A63-7856-464A-90F9-DB1BF3142B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02743" y="683673"/>
            <a:ext cx="4357422" cy="1653648"/>
          </a:xfrm>
          <a:prstGeom prst="rect">
            <a:avLst/>
          </a:prstGeom>
        </p:spPr>
      </p:pic>
      <p:pic>
        <p:nvPicPr>
          <p:cNvPr id="6" name="Εικόνα 5">
            <a:hlinkClick r:id="rId3"/>
            <a:extLst>
              <a:ext uri="{FF2B5EF4-FFF2-40B4-BE49-F238E27FC236}">
                <a16:creationId xmlns:a16="http://schemas.microsoft.com/office/drawing/2014/main" id="{461E295A-86B4-4D8D-A876-03BF4EFB28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393021"/>
            <a:ext cx="1263479" cy="479492"/>
          </a:xfrm>
          <a:prstGeom prst="rect">
            <a:avLst/>
          </a:prstGeom>
        </p:spPr>
      </p:pic>
    </p:spTree>
    <p:extLst>
      <p:ext uri="{BB962C8B-B14F-4D97-AF65-F5344CB8AC3E}">
        <p14:creationId xmlns:p14="http://schemas.microsoft.com/office/powerpoint/2010/main" val="389956717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Εικόνα 4" descr="Εικόνα που περιέχει κρεβατοκάμαρα, ακαταστασία, τραπέζι τραπεζαρίας&#10;&#10;Περιγραφή που δημιουργήθηκε αυτόματα">
            <a:extLst>
              <a:ext uri="{FF2B5EF4-FFF2-40B4-BE49-F238E27FC236}">
                <a16:creationId xmlns:a16="http://schemas.microsoft.com/office/drawing/2014/main" id="{F7CE0B73-CB49-4A74-B0E1-4F03917656E9}"/>
              </a:ext>
            </a:extLst>
          </p:cNvPr>
          <p:cNvPicPr>
            <a:picLocks noChangeAspect="1"/>
          </p:cNvPicPr>
          <p:nvPr/>
        </p:nvPicPr>
        <p:blipFill rotWithShape="1">
          <a:blip r:embed="rId2">
            <a:extLst>
              <a:ext uri="{28A0092B-C50C-407E-A947-70E740481C1C}">
                <a14:useLocalDpi xmlns:a14="http://schemas.microsoft.com/office/drawing/2010/main" val="0"/>
              </a:ext>
            </a:extLst>
          </a:blip>
          <a:srcRect r="24000" b="-1"/>
          <a:stretch/>
        </p:blipFill>
        <p:spPr>
          <a:xfrm>
            <a:off x="20" y="10"/>
            <a:ext cx="12191980" cy="6857990"/>
          </a:xfrm>
          <a:prstGeom prst="rect">
            <a:avLst/>
          </a:prstGeom>
        </p:spPr>
      </p:pic>
      <p:sp>
        <p:nvSpPr>
          <p:cNvPr id="15" name="Rectangle 14">
            <a:extLst>
              <a:ext uri="{FF2B5EF4-FFF2-40B4-BE49-F238E27FC236}">
                <a16:creationId xmlns:a16="http://schemas.microsoft.com/office/drawing/2014/main" id="{86C7B4A1-154A-4DF0-AC46-F88D75A2E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7197772"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Θέση περιεχομένου 2">
            <a:extLst>
              <a:ext uri="{FF2B5EF4-FFF2-40B4-BE49-F238E27FC236}">
                <a16:creationId xmlns:a16="http://schemas.microsoft.com/office/drawing/2014/main" id="{E7276C6F-735E-4581-B651-8AEAB6C8B202}"/>
              </a:ext>
            </a:extLst>
          </p:cNvPr>
          <p:cNvSpPr>
            <a:spLocks noGrp="1"/>
          </p:cNvSpPr>
          <p:nvPr>
            <p:ph idx="1"/>
          </p:nvPr>
        </p:nvSpPr>
        <p:spPr>
          <a:xfrm>
            <a:off x="594109" y="2121763"/>
            <a:ext cx="6620505" cy="3773010"/>
          </a:xfrm>
        </p:spPr>
        <p:txBody>
          <a:bodyPr>
            <a:normAutofit/>
          </a:bodyPr>
          <a:lstStyle/>
          <a:p>
            <a:pPr marL="0" indent="0">
              <a:buNone/>
            </a:pPr>
            <a:endParaRPr lang="en-US" sz="1400" b="0" i="0" dirty="0">
              <a:effectLst/>
              <a:latin typeface="Calibri (Κυρίως κείμενο)"/>
              <a:ea typeface="Verdana" panose="020B0604030504040204" pitchFamily="34" charset="0"/>
            </a:endParaRPr>
          </a:p>
          <a:p>
            <a:pPr marL="0" indent="0">
              <a:buNone/>
            </a:pPr>
            <a:r>
              <a:rPr lang="el-GR" sz="1400" b="1" dirty="0">
                <a:effectLst/>
                <a:latin typeface="Calibri (Κυρίως κείμενο)"/>
                <a:ea typeface="Calibri" panose="020F0502020204030204" pitchFamily="34" charset="0"/>
                <a:cs typeface="Times New Roman" panose="02020603050405020304" pitchFamily="18" charset="0"/>
              </a:rPr>
              <a:t>Ο παππούς, για παράδειγμα, πλήρως απορροφημένος από εφημερίδες και ειδήσεις (σε αντίθεση με τις πληροφορίες), δεν συνειδητοποιεί τη διαρροή που απειλεί το σπίτι: μόνο όταν σηκώνει πραγματικά το κεφάλι του συνειδητοποιεί τη ζημιά. Το νεαρό αγόρι, από την πλευρά του, αντιπροσωπεύει την ανίσχυρη γενιά στην οποία ένας κόσμος έχει κληροδοτηθεί σε έναν αναστατωμένο κόσμο. Η </a:t>
            </a:r>
            <a:r>
              <a:rPr lang="el-GR" sz="1400" b="1" dirty="0" err="1">
                <a:effectLst/>
                <a:latin typeface="Calibri (Κυρίως κείμενο)"/>
                <a:ea typeface="Calibri" panose="020F0502020204030204" pitchFamily="34" charset="0"/>
                <a:cs typeface="Times New Roman" panose="02020603050405020304" pitchFamily="18" charset="0"/>
              </a:rPr>
              <a:t>έφηβη</a:t>
            </a:r>
            <a:r>
              <a:rPr lang="el-GR" sz="1400" b="1" dirty="0">
                <a:effectLst/>
                <a:latin typeface="Calibri (Κυρίως κείμενο)"/>
                <a:ea typeface="Calibri" panose="020F0502020204030204" pitchFamily="34" charset="0"/>
                <a:cs typeface="Times New Roman" panose="02020603050405020304" pitchFamily="18" charset="0"/>
              </a:rPr>
              <a:t> προσπαθεί να ειδοποιήσει τους αγαπημένους της, αλλά παρά την καλή της θέληση, δεν μπορεί να ακουστεί. Ενώ ο πατέρας συμβολίζει μια μορφή άρνησης, η μητέρα αντιπροσωπεύει την ψευδαίσθηση της αφθονίας και την κοινωνία της ανάπτυξης. Είναι άσχημη η κατάσταση; Ας καταναλώσουμε περισσότερα και όλα θα πάνε καλά!</a:t>
            </a:r>
            <a:endParaRPr lang="el-GR" sz="1400" dirty="0">
              <a:effectLst/>
              <a:latin typeface="Calibri (Κυρίως κείμενο)"/>
              <a:ea typeface="Calibri" panose="020F0502020204030204" pitchFamily="34" charset="0"/>
              <a:cs typeface="Times New Roman" panose="02020603050405020304" pitchFamily="18" charset="0"/>
            </a:endParaRPr>
          </a:p>
          <a:p>
            <a:pPr marL="0" indent="0">
              <a:buNone/>
            </a:pPr>
            <a:endParaRPr lang="el-GR" sz="1400" b="0" i="0" dirty="0">
              <a:effectLst/>
              <a:latin typeface="Calibri (Κυρίως κείμενο)"/>
              <a:ea typeface="Verdana" panose="020B0604030504040204" pitchFamily="34" charset="0"/>
            </a:endParaRPr>
          </a:p>
          <a:p>
            <a:pPr marL="0" indent="0">
              <a:buNone/>
            </a:pPr>
            <a:r>
              <a:rPr lang="el-GR" sz="1400" b="0" i="0" dirty="0">
                <a:effectLst/>
                <a:latin typeface="Calibri (Κυρίως κείμενο)"/>
                <a:ea typeface="Verdana" panose="020B0604030504040204" pitchFamily="34" charset="0"/>
              </a:rPr>
              <a:t>Σε περίπτωση που αναρωτιέστε: Το Σπίτι = η Γη, Η Μητέρα = Καταναλωτισμός, Ο Πατέρας = ο Καταναλωτής, ο Παππούς = ο Συντηρητικός Πατριάρχης, ο Νεαρός Υιός = Οι Μελλοντικές Γενιές και η Κόρη = ο Πολίτης &amp; Ακτιβιστής.</a:t>
            </a:r>
            <a:endParaRPr lang="en-US" sz="1400" b="0" i="1" dirty="0">
              <a:effectLst/>
              <a:latin typeface="Calibri (Κυρίως κείμενο)"/>
              <a:ea typeface="Verdana" panose="020B0604030504040204" pitchFamily="34" charset="0"/>
              <a:hlinkClick r:id="rId3"/>
            </a:endParaRPr>
          </a:p>
          <a:p>
            <a:pPr marL="0" indent="0">
              <a:buNone/>
            </a:pPr>
            <a:endParaRPr lang="en-US" sz="1400" i="1" dirty="0">
              <a:latin typeface="Calibri (Κυρίως κείμενο)"/>
              <a:ea typeface="Verdana" panose="020B0604030504040204" pitchFamily="34" charset="0"/>
              <a:hlinkClick r:id="rId3"/>
            </a:endParaRPr>
          </a:p>
          <a:p>
            <a:pPr marL="0" indent="0">
              <a:buNone/>
            </a:pPr>
            <a:endParaRPr lang="en-US" sz="1400" b="0" i="1" dirty="0">
              <a:effectLst/>
              <a:latin typeface="Calibri (Κυρίως κείμενο)"/>
              <a:ea typeface="Verdana" panose="020B0604030504040204" pitchFamily="34" charset="0"/>
              <a:hlinkClick r:id="rId3"/>
            </a:endParaRPr>
          </a:p>
          <a:p>
            <a:pPr marL="0" indent="0">
              <a:buNone/>
            </a:pPr>
            <a:endParaRPr lang="el-GR" sz="1400" i="1" dirty="0">
              <a:latin typeface="Calibri (Κυρίως κείμενο)"/>
              <a:ea typeface="Verdana" panose="020B0604030504040204" pitchFamily="34" charset="0"/>
              <a:hlinkClick r:id="rId3"/>
            </a:endParaRPr>
          </a:p>
          <a:p>
            <a:pPr marL="0" indent="0">
              <a:buNone/>
            </a:pPr>
            <a:endParaRPr lang="el-GR" sz="1400" dirty="0">
              <a:latin typeface="Calibri (Κυρίως κείμενο)"/>
            </a:endParaRPr>
          </a:p>
        </p:txBody>
      </p:sp>
      <p:pic>
        <p:nvPicPr>
          <p:cNvPr id="6" name="Εικόνα 5">
            <a:hlinkClick r:id="rId4"/>
            <a:extLst>
              <a:ext uri="{FF2B5EF4-FFF2-40B4-BE49-F238E27FC236}">
                <a16:creationId xmlns:a16="http://schemas.microsoft.com/office/drawing/2014/main" id="{B8E9741D-6E60-48FE-B48C-DA1AD45E7F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393021"/>
            <a:ext cx="1263479" cy="479492"/>
          </a:xfrm>
          <a:prstGeom prst="rect">
            <a:avLst/>
          </a:prstGeom>
        </p:spPr>
      </p:pic>
    </p:spTree>
    <p:extLst>
      <p:ext uri="{BB962C8B-B14F-4D97-AF65-F5344CB8AC3E}">
        <p14:creationId xmlns:p14="http://schemas.microsoft.com/office/powerpoint/2010/main" val="32534012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C34E4B9-19F6-4E3C-93D8-5B19D4C53190}"/>
              </a:ext>
            </a:extLst>
          </p:cNvPr>
          <p:cNvSpPr>
            <a:spLocks noGrp="1"/>
          </p:cNvSpPr>
          <p:nvPr>
            <p:ph type="title"/>
          </p:nvPr>
        </p:nvSpPr>
        <p:spPr>
          <a:xfrm>
            <a:off x="0" y="1354238"/>
            <a:ext cx="12192000" cy="1151894"/>
          </a:xfrm>
        </p:spPr>
        <p:txBody>
          <a:bodyPr>
            <a:noAutofit/>
          </a:bodyPr>
          <a:lstStyle/>
          <a:p>
            <a:pPr marL="0" indent="0" algn="ctr"/>
            <a:br>
              <a:rPr lang="en-US" sz="2500" b="1" dirty="0">
                <a:effectLst/>
                <a:latin typeface="Verdana" panose="020B0604030504040204" pitchFamily="34" charset="0"/>
                <a:ea typeface="Verdana" panose="020B0604030504040204" pitchFamily="34" charset="0"/>
                <a:cs typeface="Times New Roman" panose="02020603050405020304" pitchFamily="18" charset="0"/>
              </a:rPr>
            </a:br>
            <a:r>
              <a:rPr lang="en-US" sz="4000" b="1" dirty="0">
                <a:solidFill>
                  <a:srgbClr val="00BEB4"/>
                </a:solidFill>
                <a:latin typeface="Calibri (Κυρίως κείμενο)"/>
                <a:ea typeface="Verdana" charset="0"/>
                <a:cs typeface="Verdana" charset="0"/>
              </a:rPr>
              <a:t>K</a:t>
            </a:r>
            <a:r>
              <a:rPr lang="el-GR" sz="4000" b="1" dirty="0">
                <a:solidFill>
                  <a:srgbClr val="00BEB4"/>
                </a:solidFill>
                <a:latin typeface="Calibri (Κυρίως κείμενο)"/>
                <a:ea typeface="Verdana" charset="0"/>
                <a:cs typeface="Verdana" charset="0"/>
              </a:rPr>
              <a:t>άθε χαρακτήρας στην ταινία αντιπροσωπεύει </a:t>
            </a:r>
            <a:br>
              <a:rPr lang="el-GR" sz="4000" b="1" dirty="0">
                <a:solidFill>
                  <a:srgbClr val="00BEB4"/>
                </a:solidFill>
                <a:latin typeface="Calibri (Κυρίως κείμενο)"/>
                <a:ea typeface="Verdana" charset="0"/>
                <a:cs typeface="Verdana" charset="0"/>
              </a:rPr>
            </a:br>
            <a:r>
              <a:rPr lang="el-GR" sz="4000" b="1" dirty="0">
                <a:solidFill>
                  <a:srgbClr val="00BEB4"/>
                </a:solidFill>
                <a:latin typeface="Calibri (Κυρίως κείμενο)"/>
                <a:ea typeface="Verdana" charset="0"/>
                <a:cs typeface="Verdana" charset="0"/>
              </a:rPr>
              <a:t>διαφορετικές στάσεις απέναντι στην κλιματική αλλαγή </a:t>
            </a:r>
            <a:br>
              <a:rPr lang="el-GR" sz="2000" b="1" dirty="0">
                <a:solidFill>
                  <a:srgbClr val="00BEB4"/>
                </a:solidFill>
                <a:latin typeface="Verdana" charset="0"/>
                <a:ea typeface="Verdana" charset="0"/>
                <a:cs typeface="Verdana" charset="0"/>
              </a:rPr>
            </a:br>
            <a:br>
              <a:rPr lang="el-GR" sz="2000" b="1" dirty="0">
                <a:latin typeface="Verdana" charset="0"/>
                <a:ea typeface="Verdana" charset="0"/>
                <a:cs typeface="Verdana" charset="0"/>
              </a:rPr>
            </a:br>
            <a:r>
              <a:rPr lang="el-GR" sz="2000" dirty="0">
                <a:latin typeface="Calibri (Κυρίως κείμενο)"/>
                <a:ea typeface="Verdana" charset="0"/>
                <a:cs typeface="Verdana" charset="0"/>
              </a:rPr>
              <a:t>Με αυτόν τον τρόπο ο θεατής οδηγείται να αμφισβητήσει τους μηχανισμούς που οδηγούν σε κοινωνική αδράνεια απέναντι σε ένα φαινόμενο που απειλεί την ύπαρξη της ανθρωπότητας. </a:t>
            </a:r>
            <a:br>
              <a:rPr lang="en-US" sz="4000" b="1" dirty="0">
                <a:effectLst/>
                <a:latin typeface="Verdana" panose="020B0604030504040204" pitchFamily="34" charset="0"/>
                <a:ea typeface="Verdana" panose="020B0604030504040204" pitchFamily="34" charset="0"/>
                <a:cs typeface="Times New Roman" panose="02020603050405020304" pitchFamily="18" charset="0"/>
              </a:rPr>
            </a:br>
            <a:br>
              <a:rPr lang="el-GR" sz="4000" dirty="0">
                <a:effectLst/>
                <a:ea typeface="Calibri" panose="020F0502020204030204" pitchFamily="34" charset="0"/>
                <a:cs typeface="Times New Roman" panose="02020603050405020304" pitchFamily="18" charset="0"/>
              </a:rPr>
            </a:br>
            <a:br>
              <a:rPr lang="el-GR" sz="4000" b="0" i="0" dirty="0">
                <a:effectLst/>
                <a:ea typeface="Verdana" panose="020B0604030504040204" pitchFamily="34" charset="0"/>
              </a:rPr>
            </a:br>
            <a:endParaRPr lang="el-GR" sz="4000" dirty="0"/>
          </a:p>
        </p:txBody>
      </p:sp>
      <p:pic>
        <p:nvPicPr>
          <p:cNvPr id="5" name="Θέση περιεχομένου 4">
            <a:extLst>
              <a:ext uri="{FF2B5EF4-FFF2-40B4-BE49-F238E27FC236}">
                <a16:creationId xmlns:a16="http://schemas.microsoft.com/office/drawing/2014/main" id="{4D3DF7FE-8892-4F3C-A1E6-E9D0F71CDE8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2460978"/>
            <a:ext cx="12191999" cy="4390672"/>
          </a:xfrm>
        </p:spPr>
      </p:pic>
    </p:spTree>
    <p:extLst>
      <p:ext uri="{BB962C8B-B14F-4D97-AF65-F5344CB8AC3E}">
        <p14:creationId xmlns:p14="http://schemas.microsoft.com/office/powerpoint/2010/main" val="32518211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190C7CB7-ADD9-4FBB-8B14-24A5A02E7E63}"/>
              </a:ext>
            </a:extLst>
          </p:cNvPr>
          <p:cNvSpPr>
            <a:spLocks noGrp="1"/>
          </p:cNvSpPr>
          <p:nvPr>
            <p:ph idx="1"/>
          </p:nvPr>
        </p:nvSpPr>
        <p:spPr>
          <a:xfrm>
            <a:off x="838200" y="754743"/>
            <a:ext cx="5896429" cy="5422220"/>
          </a:xfrm>
        </p:spPr>
        <p:txBody>
          <a:bodyPr>
            <a:normAutofit lnSpcReduction="10000"/>
          </a:bodyPr>
          <a:lstStyle/>
          <a:p>
            <a:pPr marL="0" indent="0">
              <a:buNone/>
            </a:pPr>
            <a:endParaRPr lang="el-GR" sz="2800" dirty="0">
              <a:solidFill>
                <a:srgbClr val="000000"/>
              </a:solidFill>
            </a:endParaRPr>
          </a:p>
          <a:p>
            <a:pPr marL="0" indent="0">
              <a:buNone/>
            </a:pPr>
            <a:r>
              <a:rPr lang="el-GR" sz="2200" dirty="0">
                <a:solidFill>
                  <a:srgbClr val="000000"/>
                </a:solidFill>
              </a:rPr>
              <a:t>« Ο πλανήτης μας δεν μπορεί να σωθεί αν δεν αφήσουμε τα ορυκτά καύσιμα στο έδαφος όπου ανήκουν. Χρειάζεται τώρα μια ανατροπή και μια μεγάλη αλλαγή. Μια αλλαγή που να οδηγεί σε μια νέα συλλογική συνείδηση. Μια νέα συλλογική εξέλιξη της ανθρώπινης φυλής, εμπνευσμένη και ενεργοποιημένη από την αίσθηση του επείγοντος από όλους εσάς. Όλοι γνωρίζουμε ότι η αναστροφή της πορείας της κλιματικής αλλαγής δεν θα είναι εύκολη, αλλά τα ­εργαλεία είναι στα χέρια μας —αν τα χρησιμοποιήσουμε πριν είναι πολύ αργά.»</a:t>
            </a:r>
            <a:r>
              <a:rPr lang="en-US" sz="2200" dirty="0">
                <a:solidFill>
                  <a:srgbClr val="000000"/>
                </a:solidFill>
              </a:rPr>
              <a:t> </a:t>
            </a:r>
            <a:endParaRPr lang="el-GR" sz="2200" dirty="0">
              <a:solidFill>
                <a:srgbClr val="000000"/>
              </a:solidFill>
            </a:endParaRPr>
          </a:p>
          <a:p>
            <a:pPr marL="0" indent="0">
              <a:buNone/>
            </a:pPr>
            <a:endParaRPr lang="el-GR" sz="2800" dirty="0">
              <a:solidFill>
                <a:srgbClr val="000000"/>
              </a:solidFill>
            </a:endParaRPr>
          </a:p>
          <a:p>
            <a:pPr marL="0" indent="0">
              <a:buNone/>
            </a:pPr>
            <a:r>
              <a:rPr lang="el-GR" sz="1500" dirty="0">
                <a:solidFill>
                  <a:srgbClr val="000000"/>
                </a:solidFill>
              </a:rPr>
              <a:t>Λεονάρντο ντι Κάπριο</a:t>
            </a:r>
          </a:p>
          <a:p>
            <a:pPr marL="0" indent="0">
              <a:buNone/>
            </a:pPr>
            <a:r>
              <a:rPr lang="el-GR" sz="1500" dirty="0">
                <a:solidFill>
                  <a:srgbClr val="000000"/>
                </a:solidFill>
              </a:rPr>
              <a:t>Αγγελιαφόρος Ειρήνης του ΟΗΕ, ομιλία που απηύθυνε στους παγκόσμιους ηγέτες κατά την τελετή υπογραφής της Συμφωνίας του Παρισιού στη Νέα Υόρκη, Απρίλιος 2016</a:t>
            </a:r>
          </a:p>
          <a:p>
            <a:endParaRPr lang="el-GR" dirty="0"/>
          </a:p>
        </p:txBody>
      </p:sp>
      <p:pic>
        <p:nvPicPr>
          <p:cNvPr id="5" name="Εικόνα 4">
            <a:extLst>
              <a:ext uri="{FF2B5EF4-FFF2-40B4-BE49-F238E27FC236}">
                <a16:creationId xmlns:a16="http://schemas.microsoft.com/office/drawing/2014/main" id="{0A16BBF6-EB38-4A01-95ED-2A12309ABE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62989" y="1143189"/>
            <a:ext cx="4571622" cy="4571622"/>
          </a:xfrm>
          <a:prstGeom prst="rect">
            <a:avLst/>
          </a:prstGeom>
        </p:spPr>
      </p:pic>
      <p:pic>
        <p:nvPicPr>
          <p:cNvPr id="4" name="Εικόνα 3">
            <a:hlinkClick r:id="rId3"/>
            <a:extLst>
              <a:ext uri="{FF2B5EF4-FFF2-40B4-BE49-F238E27FC236}">
                <a16:creationId xmlns:a16="http://schemas.microsoft.com/office/drawing/2014/main" id="{87F01E31-30A7-4706-A878-558891A611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393021"/>
            <a:ext cx="1263479" cy="479492"/>
          </a:xfrm>
          <a:prstGeom prst="rect">
            <a:avLst/>
          </a:prstGeom>
        </p:spPr>
      </p:pic>
    </p:spTree>
    <p:extLst>
      <p:ext uri="{BB962C8B-B14F-4D97-AF65-F5344CB8AC3E}">
        <p14:creationId xmlns:p14="http://schemas.microsoft.com/office/powerpoint/2010/main" val="31438194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23BD887-20B9-46B8-8514-1C513C559720}"/>
              </a:ext>
            </a:extLst>
          </p:cNvPr>
          <p:cNvSpPr>
            <a:spLocks noGrp="1"/>
          </p:cNvSpPr>
          <p:nvPr>
            <p:ph type="title"/>
          </p:nvPr>
        </p:nvSpPr>
        <p:spPr>
          <a:xfrm>
            <a:off x="838200" y="654756"/>
            <a:ext cx="10515600" cy="1002065"/>
          </a:xfrm>
        </p:spPr>
        <p:txBody>
          <a:bodyPr>
            <a:normAutofit fontScale="90000"/>
          </a:bodyPr>
          <a:lstStyle/>
          <a:p>
            <a:pPr>
              <a:lnSpc>
                <a:spcPct val="107000"/>
              </a:lnSpc>
              <a:spcAft>
                <a:spcPts val="800"/>
              </a:spcAft>
            </a:pPr>
            <a:r>
              <a:rPr lang="el-GR" b="1" dirty="0">
                <a:solidFill>
                  <a:srgbClr val="00BEB4"/>
                </a:solidFill>
                <a:latin typeface="Verdana" charset="0"/>
                <a:ea typeface="Verdana" charset="0"/>
                <a:cs typeface="Times New Roman" panose="02020603050405020304" pitchFamily="18" charset="0"/>
              </a:rPr>
              <a:t>Το γνώριζες;</a:t>
            </a:r>
            <a:br>
              <a:rPr lang="el-GR" sz="4400" b="1" dirty="0">
                <a:effectLst/>
                <a:latin typeface="Calibri" panose="020F0502020204030204" pitchFamily="34" charset="0"/>
                <a:ea typeface="Calibri" panose="020F0502020204030204" pitchFamily="34" charset="0"/>
                <a:cs typeface="Times New Roman" panose="02020603050405020304" pitchFamily="18" charset="0"/>
              </a:rPr>
            </a:br>
            <a:endParaRPr lang="el-GR" dirty="0"/>
          </a:p>
        </p:txBody>
      </p:sp>
      <p:sp>
        <p:nvSpPr>
          <p:cNvPr id="3" name="Θέση περιεχομένου 2">
            <a:extLst>
              <a:ext uri="{FF2B5EF4-FFF2-40B4-BE49-F238E27FC236}">
                <a16:creationId xmlns:a16="http://schemas.microsoft.com/office/drawing/2014/main" id="{33531628-CEC2-4870-8578-693A826F3540}"/>
              </a:ext>
            </a:extLst>
          </p:cNvPr>
          <p:cNvSpPr>
            <a:spLocks noGrp="1"/>
          </p:cNvSpPr>
          <p:nvPr>
            <p:ph idx="1"/>
          </p:nvPr>
        </p:nvSpPr>
        <p:spPr>
          <a:xfrm>
            <a:off x="838200" y="2178755"/>
            <a:ext cx="10515600" cy="2777067"/>
          </a:xfrm>
        </p:spPr>
        <p:txBody>
          <a:bodyPr>
            <a:normAutofit/>
          </a:bodyPr>
          <a:lstStyle/>
          <a:p>
            <a:pPr marL="0" indent="0">
              <a:buNone/>
            </a:pPr>
            <a:r>
              <a:rPr lang="el-GR" sz="1400" dirty="0">
                <a:effectLst/>
                <a:latin typeface="Calibri (Κυρίως κείμενο)"/>
                <a:ea typeface="Calibri" panose="020F0502020204030204" pitchFamily="34" charset="0"/>
                <a:cs typeface="Times New Roman" panose="02020603050405020304" pitchFamily="18" charset="0"/>
              </a:rPr>
              <a:t>Τα ορυκτά καύσιμα, όπως ο άνθρακας, είναι υπολείμματα αρχαίων φυτών και ζώων που βρίσκονται θαμμένα βαθιά στο έδαφος για εκατομμύρια χρόνια και έχουν μετατραπεί σε ουσίες που μπορούν να χρησιμοποιηθούν ως καύσιμα.</a:t>
            </a:r>
            <a:endParaRPr lang="en-US" sz="1400" dirty="0">
              <a:effectLst/>
              <a:latin typeface="Calibri (Κυρίως κείμενο)"/>
              <a:ea typeface="Calibri" panose="020F0502020204030204" pitchFamily="34" charset="0"/>
              <a:cs typeface="Times New Roman" panose="02020603050405020304" pitchFamily="18" charset="0"/>
            </a:endParaRPr>
          </a:p>
          <a:p>
            <a:pPr marL="0" indent="0">
              <a:buNone/>
            </a:pPr>
            <a:endParaRPr lang="en-US" sz="1400" dirty="0">
              <a:effectLst/>
              <a:latin typeface="Calibri (Κυρίως κείμενο)"/>
              <a:ea typeface="Calibri" panose="020F0502020204030204" pitchFamily="34" charset="0"/>
              <a:cs typeface="Times New Roman" panose="02020603050405020304" pitchFamily="18" charset="0"/>
            </a:endParaRPr>
          </a:p>
          <a:p>
            <a:pPr marL="0" indent="0">
              <a:buNone/>
            </a:pPr>
            <a:r>
              <a:rPr lang="el-GR" sz="1400" dirty="0">
                <a:effectLst/>
                <a:latin typeface="Calibri (Κυρίως κείμενο)"/>
                <a:ea typeface="Calibri" panose="020F0502020204030204" pitchFamily="34" charset="0"/>
                <a:cs typeface="Times New Roman" panose="02020603050405020304" pitchFamily="18" charset="0"/>
              </a:rPr>
              <a:t>Το αποτύπωμα άνθρακα μετράει τον αντίκτυπο που έχουμε στον πλανήτη σε ό,τι αφορά την ποσότητα αερίων του θερμοκηπίου που παράγουμε στην καθημερινή ζωή μας, π.χ. πόσα καύσιμα και ενέργεια χρησιμοποιούμε ή χρειάζονται για να κατασκευαστούν τα πράγματα που καταναλώνουμε.</a:t>
            </a:r>
            <a:endParaRPr lang="en-US" sz="1400" dirty="0">
              <a:effectLst/>
              <a:latin typeface="Calibri (Κυρίως κείμενο)"/>
              <a:ea typeface="Calibri" panose="020F0502020204030204" pitchFamily="34" charset="0"/>
              <a:cs typeface="Times New Roman" panose="02020603050405020304" pitchFamily="18" charset="0"/>
            </a:endParaRPr>
          </a:p>
          <a:p>
            <a:pPr marL="0" indent="0">
              <a:buNone/>
            </a:pPr>
            <a:endParaRPr lang="en-US" sz="1400" dirty="0">
              <a:effectLst/>
              <a:latin typeface="Calibri (Κυρίως κείμενο)"/>
              <a:ea typeface="Calibri" panose="020F0502020204030204" pitchFamily="34" charset="0"/>
              <a:cs typeface="Times New Roman" panose="02020603050405020304" pitchFamily="18" charset="0"/>
            </a:endParaRPr>
          </a:p>
          <a:p>
            <a:pPr marL="0" indent="0">
              <a:buNone/>
            </a:pPr>
            <a:r>
              <a:rPr lang="el-GR" sz="1400" dirty="0">
                <a:effectLst/>
                <a:latin typeface="Calibri (Κυρίως κείμενο)"/>
                <a:ea typeface="Calibri" panose="020F0502020204030204" pitchFamily="34" charset="0"/>
                <a:cs typeface="Times New Roman" panose="02020603050405020304" pitchFamily="18" charset="0"/>
              </a:rPr>
              <a:t>Το ήξερες ότι η Ευρωπαϊκή Ένωση έχει το δικό της πρόγραμμα δορυφόρου για την παρακολούθηση της Γης; Ονομάζεται </a:t>
            </a:r>
            <a:r>
              <a:rPr lang="el-GR" sz="1400" dirty="0" err="1">
                <a:effectLst/>
                <a:latin typeface="Calibri (Κυρίως κείμενο)"/>
                <a:ea typeface="Calibri" panose="020F0502020204030204" pitchFamily="34" charset="0"/>
                <a:cs typeface="Times New Roman" panose="02020603050405020304" pitchFamily="18" charset="0"/>
              </a:rPr>
              <a:t>Copernicus</a:t>
            </a:r>
            <a:r>
              <a:rPr lang="el-GR" sz="1400" dirty="0">
                <a:effectLst/>
                <a:latin typeface="Calibri (Κυρίως κείμενο)"/>
                <a:ea typeface="Calibri" panose="020F0502020204030204" pitchFamily="34" charset="0"/>
                <a:cs typeface="Times New Roman" panose="02020603050405020304" pitchFamily="18" charset="0"/>
              </a:rPr>
              <a:t> και είναι το πιο προηγμένο σύστημα στον κόσμο για την παρακολούθηση του πλανήτη. Το </a:t>
            </a:r>
            <a:r>
              <a:rPr lang="el-GR" sz="1400" dirty="0" err="1">
                <a:effectLst/>
                <a:latin typeface="Calibri (Κυρίως κείμενο)"/>
                <a:ea typeface="Calibri" panose="020F0502020204030204" pitchFamily="34" charset="0"/>
                <a:cs typeface="Times New Roman" panose="02020603050405020304" pitchFamily="18" charset="0"/>
              </a:rPr>
              <a:t>Copernicus</a:t>
            </a:r>
            <a:r>
              <a:rPr lang="el-GR" sz="1400" dirty="0">
                <a:effectLst/>
                <a:latin typeface="Calibri (Κυρίως κείμενο)"/>
                <a:ea typeface="Calibri" panose="020F0502020204030204" pitchFamily="34" charset="0"/>
                <a:cs typeface="Times New Roman" panose="02020603050405020304" pitchFamily="18" charset="0"/>
              </a:rPr>
              <a:t> αποτελείται από έξι οικογένειες δορυφόρων —«</a:t>
            </a:r>
            <a:r>
              <a:rPr lang="el-GR" sz="1400" dirty="0" err="1">
                <a:effectLst/>
                <a:latin typeface="Calibri (Κυρίως κείμενο)"/>
                <a:ea typeface="Calibri" panose="020F0502020204030204" pitchFamily="34" charset="0"/>
                <a:cs typeface="Times New Roman" panose="02020603050405020304" pitchFamily="18" charset="0"/>
              </a:rPr>
              <a:t>Sentinels</a:t>
            </a:r>
            <a:r>
              <a:rPr lang="el-GR" sz="1400" dirty="0">
                <a:effectLst/>
                <a:latin typeface="Calibri (Κυρίως κείμενο)"/>
                <a:ea typeface="Calibri" panose="020F0502020204030204" pitchFamily="34" charset="0"/>
                <a:cs typeface="Times New Roman" panose="02020603050405020304" pitchFamily="18" charset="0"/>
              </a:rPr>
              <a:t>»— οι οποίοι αποτυπώνουν υψηλής ανάλυσης εικόνες της στεριάς και της θάλασσας. Οι εικόνες μπορούν να χρησιμοποιηθούν από όλους δωρεάν, για πολλούς σκοπούς, όπως για την παρακολούθηση αλλαγών στο κλίμα και το περιβάλλον.</a:t>
            </a:r>
          </a:p>
          <a:p>
            <a:pPr marL="0" indent="0">
              <a:buNone/>
            </a:pPr>
            <a:endParaRPr lang="el-GR" sz="2000" b="1" dirty="0">
              <a:effectLst/>
              <a:latin typeface="Calibri (Κυρίως κείμενο)"/>
              <a:ea typeface="Calibri" panose="020F0502020204030204" pitchFamily="34" charset="0"/>
              <a:cs typeface="Times New Roman" panose="02020603050405020304" pitchFamily="18" charset="0"/>
            </a:endParaRPr>
          </a:p>
          <a:p>
            <a:pPr marL="0" indent="0">
              <a:buNone/>
            </a:pPr>
            <a:endParaRPr lang="el-GR" sz="2000" b="1" dirty="0">
              <a:effectLst/>
              <a:latin typeface="Calibri (Κυρίως κείμενο)"/>
              <a:ea typeface="Calibri" panose="020F0502020204030204" pitchFamily="34" charset="0"/>
              <a:cs typeface="Times New Roman" panose="02020603050405020304" pitchFamily="18" charset="0"/>
            </a:endParaRPr>
          </a:p>
          <a:p>
            <a:endParaRPr lang="el-GR" sz="2000" dirty="0">
              <a:latin typeface="Calibri (Κυρίως κείμενο)"/>
            </a:endParaRPr>
          </a:p>
        </p:txBody>
      </p:sp>
      <p:pic>
        <p:nvPicPr>
          <p:cNvPr id="4" name="Εικόνα 3">
            <a:hlinkClick r:id="rId2"/>
            <a:extLst>
              <a:ext uri="{FF2B5EF4-FFF2-40B4-BE49-F238E27FC236}">
                <a16:creationId xmlns:a16="http://schemas.microsoft.com/office/drawing/2014/main" id="{F74D9B73-B2C3-4A3C-ACF1-138B81410B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93021"/>
            <a:ext cx="1263479" cy="479492"/>
          </a:xfrm>
          <a:prstGeom prst="rect">
            <a:avLst/>
          </a:prstGeom>
        </p:spPr>
      </p:pic>
    </p:spTree>
    <p:extLst>
      <p:ext uri="{BB962C8B-B14F-4D97-AF65-F5344CB8AC3E}">
        <p14:creationId xmlns:p14="http://schemas.microsoft.com/office/powerpoint/2010/main" val="40916318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4DD1A6DF-1903-4849-93D8-F98349D5166E}"/>
              </a:ext>
            </a:extLst>
          </p:cNvPr>
          <p:cNvPicPr>
            <a:picLocks noChangeAspect="1"/>
          </p:cNvPicPr>
          <p:nvPr/>
        </p:nvPicPr>
        <p:blipFill rotWithShape="1">
          <a:blip r:embed="rId2">
            <a:extLst>
              <a:ext uri="{28A0092B-C50C-407E-A947-70E740481C1C}">
                <a14:useLocalDpi xmlns:a14="http://schemas.microsoft.com/office/drawing/2010/main" val="0"/>
              </a:ext>
            </a:extLst>
          </a:blip>
          <a:srcRect t="27728" b="25269"/>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Θέση περιεχομένου 2">
            <a:extLst>
              <a:ext uri="{FF2B5EF4-FFF2-40B4-BE49-F238E27FC236}">
                <a16:creationId xmlns:a16="http://schemas.microsoft.com/office/drawing/2014/main" id="{E1098507-ED4B-4053-87A3-B88B873299DE}"/>
              </a:ext>
            </a:extLst>
          </p:cNvPr>
          <p:cNvSpPr>
            <a:spLocks noGrp="1"/>
          </p:cNvSpPr>
          <p:nvPr>
            <p:ph idx="1"/>
          </p:nvPr>
        </p:nvSpPr>
        <p:spPr>
          <a:xfrm>
            <a:off x="870857" y="2902858"/>
            <a:ext cx="10838539" cy="3302680"/>
          </a:xfrm>
        </p:spPr>
        <p:txBody>
          <a:bodyPr anchor="ctr">
            <a:normAutofit/>
          </a:bodyPr>
          <a:lstStyle/>
          <a:p>
            <a:pPr marL="0" indent="0" fontAlgn="base">
              <a:buNone/>
            </a:pPr>
            <a:r>
              <a:rPr lang="el-GR" sz="1400" b="0" i="0" dirty="0">
                <a:effectLst/>
                <a:latin typeface="Calibri (Κυρίως κείμενο)"/>
                <a:ea typeface="Verdana" panose="020B0604030504040204" pitchFamily="34" charset="0"/>
              </a:rPr>
              <a:t>Το Σεπτέμβριο του 2015 η Γενική Συνέλευση των </a:t>
            </a:r>
            <a:r>
              <a:rPr lang="el-GR" sz="1400" b="0" i="0" u="none" strike="noStrike" dirty="0">
                <a:effectLst/>
                <a:latin typeface="Calibri (Κυρίως κείμενο)"/>
                <a:ea typeface="Verdana" panose="020B0604030504040204" pitchFamily="34" charset="0"/>
                <a:hlinkClick r:id="rId3"/>
              </a:rPr>
              <a:t>Ηνωμένων Εθνών </a:t>
            </a:r>
            <a:r>
              <a:rPr lang="el-GR" sz="1400" b="0" i="0" dirty="0">
                <a:effectLst/>
                <a:latin typeface="Calibri (Κυρίως κείμενο)"/>
                <a:ea typeface="Verdana" panose="020B0604030504040204" pitchFamily="34" charset="0"/>
              </a:rPr>
              <a:t>στη Νέα Υόρκη έλαβε μία απόφαση που θα μπορούσε να χαρακτηριστεί ως μία </a:t>
            </a:r>
            <a:r>
              <a:rPr lang="el-GR" sz="1400" b="1" i="0" dirty="0">
                <a:effectLst/>
                <a:latin typeface="Calibri (Κυρίως κείμενο)"/>
                <a:ea typeface="Verdana" panose="020B0604030504040204" pitchFamily="34" charset="0"/>
              </a:rPr>
              <a:t>ιστορική συμφωνία</a:t>
            </a:r>
            <a:r>
              <a:rPr lang="el-GR" sz="1400" b="0" i="0" dirty="0">
                <a:effectLst/>
                <a:latin typeface="Calibri (Κυρίως κείμενο)"/>
                <a:ea typeface="Verdana" panose="020B0604030504040204" pitchFamily="34" charset="0"/>
              </a:rPr>
              <a:t> που θα επηρεάσει τη ζωή εκατομμύριων ανθρώπων ίσως και τη δική σου. Πρόκειται για την υιοθέτηση 17 Στόχων γνωστοί ως  «</a:t>
            </a:r>
            <a:r>
              <a:rPr lang="el-GR" sz="1400" b="1" i="0" dirty="0">
                <a:effectLst/>
                <a:latin typeface="Calibri (Κυρίως κείμενο)"/>
                <a:ea typeface="Verdana" panose="020B0604030504040204" pitchFamily="34" charset="0"/>
              </a:rPr>
              <a:t>Στόχοι Βιώσιμης Ανάπτυξης</a:t>
            </a:r>
            <a:r>
              <a:rPr lang="el-GR" sz="1400" b="0" i="0" dirty="0">
                <a:effectLst/>
                <a:latin typeface="Calibri (Κυρίως κείμενο)"/>
                <a:ea typeface="Verdana" panose="020B0604030504040204" pitchFamily="34" charset="0"/>
              </a:rPr>
              <a:t>» οι οποίοι εκφράζουν τις σύγχρονες παγκόσμιες προκλήσεις σε μια προσπάθεια να ανταποκριθούν αποτελεσματικά όλες οι χώρες στα παγκόσμια προβλήματα.</a:t>
            </a:r>
          </a:p>
          <a:p>
            <a:pPr marL="0" indent="0" fontAlgn="base">
              <a:buNone/>
            </a:pPr>
            <a:endParaRPr lang="en-US" sz="1400" b="0" i="0" dirty="0">
              <a:effectLst/>
              <a:latin typeface="Calibri (Κυρίως κείμενο)"/>
              <a:ea typeface="Verdana" panose="020B0604030504040204" pitchFamily="34" charset="0"/>
            </a:endParaRPr>
          </a:p>
          <a:p>
            <a:pPr marL="0" indent="0" fontAlgn="base">
              <a:buNone/>
            </a:pPr>
            <a:r>
              <a:rPr lang="el-GR" sz="1400" b="1" i="0" dirty="0">
                <a:effectLst/>
                <a:latin typeface="Calibri (Κυρίως κείμενο)"/>
                <a:ea typeface="Verdana" panose="020B0604030504040204" pitchFamily="34" charset="0"/>
              </a:rPr>
              <a:t>Σε αυτή την Παγκόσμια συμφωνία περισσότεροι από 150 ηγέτες που εκπροσωπούν σχεδόν το σύνολο της ανθρωπότητας  δεσμεύτηκαν  να  μεταμορφώσουν τον κόσμο μας σε έναν κόσμο  χωρίς φτώχεια, πείνα και ανισότητες. Έναν κόσμο με αξιοπρεπή  εργασία και καλή  εκπαίδευση, έναν  κόσμο ειρηνικό χωρίς την απειλή της κλιματικής αλλαγής, έναν κόσμο που μέσα από τις αρχές της βιώσιμης ανάπτυξης, θα μεριμνά για τις ανάγκες όχι μόνο της σημερινής γενιάς αλλά και των μελλοντικών γενεών δηλαδή για το δικό σου κόσμο.</a:t>
            </a:r>
          </a:p>
          <a:p>
            <a:endParaRPr lang="el-GR" sz="1400" dirty="0">
              <a:latin typeface="+mj-lt"/>
              <a:ea typeface="Verdana" panose="020B0604030504040204" pitchFamily="34" charset="0"/>
            </a:endParaRPr>
          </a:p>
        </p:txBody>
      </p:sp>
      <p:pic>
        <p:nvPicPr>
          <p:cNvPr id="4" name="Εικόνα 3">
            <a:hlinkClick r:id="rId4"/>
            <a:extLst>
              <a:ext uri="{FF2B5EF4-FFF2-40B4-BE49-F238E27FC236}">
                <a16:creationId xmlns:a16="http://schemas.microsoft.com/office/drawing/2014/main" id="{30464B15-CF85-4788-AEC1-0AA714A0BB9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393021"/>
            <a:ext cx="1263479" cy="479492"/>
          </a:xfrm>
          <a:prstGeom prst="rect">
            <a:avLst/>
          </a:prstGeom>
        </p:spPr>
      </p:pic>
    </p:spTree>
    <p:extLst>
      <p:ext uri="{BB962C8B-B14F-4D97-AF65-F5344CB8AC3E}">
        <p14:creationId xmlns:p14="http://schemas.microsoft.com/office/powerpoint/2010/main" val="21847027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Θέση περιεχομένου 8">
            <a:hlinkClick r:id="rId2"/>
            <a:extLst>
              <a:ext uri="{FF2B5EF4-FFF2-40B4-BE49-F238E27FC236}">
                <a16:creationId xmlns:a16="http://schemas.microsoft.com/office/drawing/2014/main" id="{C589487F-E420-4C1A-9492-E8F14A14A8D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30489" y="347929"/>
            <a:ext cx="9731022" cy="6296545"/>
          </a:xfrm>
        </p:spPr>
      </p:pic>
      <p:pic>
        <p:nvPicPr>
          <p:cNvPr id="3" name="Εικόνα 2">
            <a:hlinkClick r:id="rId4"/>
            <a:extLst>
              <a:ext uri="{FF2B5EF4-FFF2-40B4-BE49-F238E27FC236}">
                <a16:creationId xmlns:a16="http://schemas.microsoft.com/office/drawing/2014/main" id="{AFC382CE-2959-49F8-A060-C090CB3B98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393021"/>
            <a:ext cx="1263479" cy="479492"/>
          </a:xfrm>
          <a:prstGeom prst="rect">
            <a:avLst/>
          </a:prstGeom>
        </p:spPr>
      </p:pic>
    </p:spTree>
    <p:extLst>
      <p:ext uri="{BB962C8B-B14F-4D97-AF65-F5344CB8AC3E}">
        <p14:creationId xmlns:p14="http://schemas.microsoft.com/office/powerpoint/2010/main" val="9421600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Εικόνα 5" descr="Εικόνα που περιέχει κτίριο, υπαίθριος, οικία, βράχος&#10;&#10;Περιγραφή που δημιουργήθηκε αυτόματα">
            <a:extLst>
              <a:ext uri="{FF2B5EF4-FFF2-40B4-BE49-F238E27FC236}">
                <a16:creationId xmlns:a16="http://schemas.microsoft.com/office/drawing/2014/main" id="{9F566089-5DB6-4C31-B226-1E51A44C1120}"/>
              </a:ext>
            </a:extLst>
          </p:cNvPr>
          <p:cNvPicPr>
            <a:picLocks noChangeAspect="1"/>
          </p:cNvPicPr>
          <p:nvPr/>
        </p:nvPicPr>
        <p:blipFill rotWithShape="1">
          <a:blip r:embed="rId2">
            <a:extLst>
              <a:ext uri="{28A0092B-C50C-407E-A947-70E740481C1C}">
                <a14:useLocalDpi xmlns:a14="http://schemas.microsoft.com/office/drawing/2010/main" val="0"/>
              </a:ext>
            </a:extLst>
          </a:blip>
          <a:srcRect b="15730"/>
          <a:stretch/>
        </p:blipFill>
        <p:spPr>
          <a:xfrm>
            <a:off x="20" y="-11279"/>
            <a:ext cx="12191980" cy="6857990"/>
          </a:xfrm>
          <a:prstGeom prst="rect">
            <a:avLst/>
          </a:prstGeom>
        </p:spPr>
      </p:pic>
      <p:sp>
        <p:nvSpPr>
          <p:cNvPr id="11" name="Rectangle 10">
            <a:extLst>
              <a:ext uri="{FF2B5EF4-FFF2-40B4-BE49-F238E27FC236}">
                <a16:creationId xmlns:a16="http://schemas.microsoft.com/office/drawing/2014/main" id="{2B1D4F77-A17C-43D7-B7FA-545148E4E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4332307"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46AF239E-3C80-43D3-98C9-A400C4FE1C5A}"/>
              </a:ext>
            </a:extLst>
          </p:cNvPr>
          <p:cNvSpPr>
            <a:spLocks noGrp="1"/>
          </p:cNvSpPr>
          <p:nvPr>
            <p:ph type="title"/>
          </p:nvPr>
        </p:nvSpPr>
        <p:spPr>
          <a:xfrm>
            <a:off x="594805" y="640263"/>
            <a:ext cx="3759240" cy="1344975"/>
          </a:xfrm>
        </p:spPr>
        <p:txBody>
          <a:bodyPr>
            <a:normAutofit/>
          </a:bodyPr>
          <a:lstStyle/>
          <a:p>
            <a:pPr>
              <a:spcAft>
                <a:spcPts val="800"/>
              </a:spcAft>
            </a:pPr>
            <a:r>
              <a:rPr lang="en-US" sz="2000" b="1" dirty="0">
                <a:solidFill>
                  <a:srgbClr val="00BEB4"/>
                </a:solidFill>
                <a:latin typeface="Verdana" charset="0"/>
                <a:ea typeface="Verdana" charset="0"/>
                <a:cs typeface="Verdana" charset="0"/>
              </a:rPr>
              <a:t>K</a:t>
            </a:r>
            <a:r>
              <a:rPr lang="el-GR" sz="2000" b="1" dirty="0">
                <a:solidFill>
                  <a:srgbClr val="00BEB4"/>
                </a:solidFill>
                <a:latin typeface="Verdana" charset="0"/>
                <a:ea typeface="Verdana" charset="0"/>
                <a:cs typeface="Verdana" charset="0"/>
              </a:rPr>
              <a:t>λιματική Αλλαγή</a:t>
            </a:r>
            <a:br>
              <a:rPr lang="el-GR" sz="1400" dirty="0">
                <a:effectLst/>
                <a:latin typeface="Calibri (Κυρίως κείμενο)"/>
                <a:ea typeface="Calibri" panose="020F0502020204030204" pitchFamily="34" charset="0"/>
                <a:cs typeface="Times New Roman" panose="02020603050405020304" pitchFamily="18" charset="0"/>
              </a:rPr>
            </a:br>
            <a:br>
              <a:rPr lang="el-GR" sz="1300" dirty="0">
                <a:effectLst/>
                <a:latin typeface="Calibri (Κυρίως κείμενο)"/>
                <a:ea typeface="Verdana" panose="020B0604030504040204" pitchFamily="34" charset="0"/>
                <a:cs typeface="Times New Roman" panose="02020603050405020304" pitchFamily="18" charset="0"/>
              </a:rPr>
            </a:br>
            <a:br>
              <a:rPr lang="el-GR" sz="1300" dirty="0">
                <a:effectLst/>
                <a:latin typeface="Calibri (Κυρίως κείμενο)"/>
                <a:ea typeface="Verdana" panose="020B0604030504040204" pitchFamily="34" charset="0"/>
                <a:cs typeface="Times New Roman" panose="02020603050405020304" pitchFamily="18" charset="0"/>
              </a:rPr>
            </a:br>
            <a:endParaRPr lang="el-GR" sz="1300" dirty="0">
              <a:latin typeface="Calibri (Κυρίως κείμενο)"/>
              <a:ea typeface="Verdana" panose="020B0604030504040204" pitchFamily="34" charset="0"/>
            </a:endParaRPr>
          </a:p>
        </p:txBody>
      </p:sp>
      <p:sp>
        <p:nvSpPr>
          <p:cNvPr id="3" name="Θέση περιεχομένου 2">
            <a:extLst>
              <a:ext uri="{FF2B5EF4-FFF2-40B4-BE49-F238E27FC236}">
                <a16:creationId xmlns:a16="http://schemas.microsoft.com/office/drawing/2014/main" id="{CE1A469A-8D6E-4741-8027-DF23E1E02388}"/>
              </a:ext>
            </a:extLst>
          </p:cNvPr>
          <p:cNvSpPr>
            <a:spLocks noGrp="1"/>
          </p:cNvSpPr>
          <p:nvPr>
            <p:ph idx="1"/>
          </p:nvPr>
        </p:nvSpPr>
        <p:spPr>
          <a:xfrm>
            <a:off x="594110" y="2121763"/>
            <a:ext cx="3764826" cy="3773010"/>
          </a:xfrm>
        </p:spPr>
        <p:txBody>
          <a:bodyPr>
            <a:normAutofit/>
          </a:bodyPr>
          <a:lstStyle/>
          <a:p>
            <a:pPr marL="0" indent="0">
              <a:buNone/>
            </a:pPr>
            <a:r>
              <a:rPr lang="el-GR" sz="1400" dirty="0">
                <a:latin typeface="Calibri (Κυρίως κείμενο)"/>
                <a:ea typeface="Calibri" panose="020F0502020204030204" pitchFamily="34" charset="0"/>
              </a:rPr>
              <a:t>Η Κ</a:t>
            </a:r>
            <a:r>
              <a:rPr lang="el-GR" sz="1400" dirty="0">
                <a:effectLst/>
                <a:latin typeface="Calibri (Κυρίως κείμενο)"/>
                <a:ea typeface="Calibri" panose="020F0502020204030204" pitchFamily="34" charset="0"/>
              </a:rPr>
              <a:t>λιματική αλλαγή είναι παντού και επηρεάζει ήδη </a:t>
            </a:r>
            <a:r>
              <a:rPr lang="el-GR" sz="1400" b="1" dirty="0">
                <a:effectLst/>
                <a:latin typeface="Calibri (Κυρίως κείμενο)"/>
                <a:ea typeface="Calibri" panose="020F0502020204030204" pitchFamily="34" charset="0"/>
              </a:rPr>
              <a:t>όλα τα μέρη της Γης </a:t>
            </a:r>
            <a:r>
              <a:rPr lang="el-GR" sz="1400" dirty="0">
                <a:effectLst/>
                <a:latin typeface="Calibri (Κυρίως κείμενο)"/>
                <a:ea typeface="Calibri" panose="020F0502020204030204" pitchFamily="34" charset="0"/>
              </a:rPr>
              <a:t>αλλά σε ορισμένα μέρη αυτές οι επιπτώσεις είναι χειρότερες από άλλες.</a:t>
            </a:r>
          </a:p>
          <a:p>
            <a:pPr marL="0" indent="0">
              <a:buNone/>
            </a:pPr>
            <a:r>
              <a:rPr lang="el-GR" sz="1400" dirty="0">
                <a:effectLst/>
                <a:latin typeface="Calibri (Κυρίως κείμενο)"/>
                <a:ea typeface="Calibri" panose="020F0502020204030204" pitchFamily="34" charset="0"/>
                <a:cs typeface="Times New Roman" panose="02020603050405020304" pitchFamily="18" charset="0"/>
              </a:rPr>
              <a:t>Στο Μπαγκλαντές όπου η γη είναι πολύ επίπεδη και κοντά στην επιφάνεια της θάλασσας, οι καταιγίδες και οι πλημμύρες έχουν αυξηθεί.  Έως και 18 εκατομμύρια άνθρωποι μπορεί </a:t>
            </a:r>
            <a:r>
              <a:rPr lang="el-GR" sz="1400" b="1" dirty="0">
                <a:effectLst/>
                <a:latin typeface="Calibri (Κυρίως κείμενο)"/>
                <a:ea typeface="Calibri" panose="020F0502020204030204" pitchFamily="34" charset="0"/>
                <a:cs typeface="Times New Roman" panose="02020603050405020304" pitchFamily="18" charset="0"/>
              </a:rPr>
              <a:t>να μείνουν άστεγοι λόγω της αύξησης της στάθμης της θάλασσας λόγω της κλιματικής αλλαγής.</a:t>
            </a:r>
          </a:p>
          <a:p>
            <a:pPr marL="0" indent="0">
              <a:buNone/>
            </a:pPr>
            <a:r>
              <a:rPr lang="el-GR" sz="1400" dirty="0">
                <a:effectLst/>
                <a:latin typeface="Calibri (Κυρίως κείμενο)"/>
                <a:ea typeface="Calibri" panose="020F0502020204030204" pitchFamily="34" charset="0"/>
                <a:cs typeface="Times New Roman" panose="02020603050405020304" pitchFamily="18" charset="0"/>
              </a:rPr>
              <a:t>Σε πολλά μέρη του κόσμου η κλιματική αλλαγή προκαλεί ήδη λιμό</a:t>
            </a:r>
          </a:p>
        </p:txBody>
      </p:sp>
      <p:sp>
        <p:nvSpPr>
          <p:cNvPr id="7" name="TextBox 6">
            <a:extLst>
              <a:ext uri="{FF2B5EF4-FFF2-40B4-BE49-F238E27FC236}">
                <a16:creationId xmlns:a16="http://schemas.microsoft.com/office/drawing/2014/main" id="{A1BC2A80-900E-4202-93B0-DC34265BA7F3}"/>
              </a:ext>
            </a:extLst>
          </p:cNvPr>
          <p:cNvSpPr txBox="1"/>
          <p:nvPr/>
        </p:nvSpPr>
        <p:spPr>
          <a:xfrm>
            <a:off x="5937956" y="6683413"/>
            <a:ext cx="6152445" cy="215444"/>
          </a:xfrm>
          <a:prstGeom prst="rect">
            <a:avLst/>
          </a:prstGeom>
          <a:noFill/>
        </p:spPr>
        <p:txBody>
          <a:bodyPr wrap="square" rtlCol="0">
            <a:spAutoFit/>
          </a:bodyPr>
          <a:lstStyle/>
          <a:p>
            <a:r>
              <a:rPr lang="en-US" sz="800" b="0" i="0" dirty="0">
                <a:solidFill>
                  <a:schemeClr val="bg1"/>
                </a:solidFill>
                <a:effectLst/>
                <a:latin typeface="Helvetica Neue"/>
              </a:rPr>
              <a:t>The only primary school in </a:t>
            </a:r>
            <a:r>
              <a:rPr lang="en-US" sz="800" b="0" i="0" dirty="0" err="1">
                <a:solidFill>
                  <a:schemeClr val="bg1"/>
                </a:solidFill>
                <a:effectLst/>
                <a:latin typeface="Helvetica Neue"/>
              </a:rPr>
              <a:t>Singpur</a:t>
            </a:r>
            <a:r>
              <a:rPr lang="en-US" sz="800" b="0" i="0" dirty="0">
                <a:solidFill>
                  <a:schemeClr val="bg1"/>
                </a:solidFill>
                <a:effectLst/>
                <a:latin typeface="Helvetica Neue"/>
              </a:rPr>
              <a:t> village is no longer safe to use due to riverbank erosion. Sonja </a:t>
            </a:r>
            <a:r>
              <a:rPr lang="en-US" sz="800" b="0" i="0" dirty="0" err="1">
                <a:solidFill>
                  <a:schemeClr val="bg1"/>
                </a:solidFill>
                <a:effectLst/>
                <a:latin typeface="Helvetica Neue"/>
              </a:rPr>
              <a:t>Ayeb</a:t>
            </a:r>
            <a:r>
              <a:rPr lang="en-US" sz="800" b="0" i="0" dirty="0">
                <a:solidFill>
                  <a:schemeClr val="bg1"/>
                </a:solidFill>
                <a:effectLst/>
                <a:latin typeface="Helvetica Neue"/>
              </a:rPr>
              <a:t>-Karlsson, Author provided</a:t>
            </a:r>
            <a:endParaRPr lang="el-GR" sz="800" dirty="0">
              <a:solidFill>
                <a:schemeClr val="bg1"/>
              </a:solidFill>
            </a:endParaRPr>
          </a:p>
        </p:txBody>
      </p:sp>
      <p:pic>
        <p:nvPicPr>
          <p:cNvPr id="8" name="Εικόνα 7">
            <a:hlinkClick r:id="rId3"/>
            <a:extLst>
              <a:ext uri="{FF2B5EF4-FFF2-40B4-BE49-F238E27FC236}">
                <a16:creationId xmlns:a16="http://schemas.microsoft.com/office/drawing/2014/main" id="{3F816EED-8337-4CE0-BEFC-A4A1E6CE71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393021"/>
            <a:ext cx="1263479" cy="479492"/>
          </a:xfrm>
          <a:prstGeom prst="rect">
            <a:avLst/>
          </a:prstGeom>
        </p:spPr>
      </p:pic>
    </p:spTree>
    <p:extLst>
      <p:ext uri="{BB962C8B-B14F-4D97-AF65-F5344CB8AC3E}">
        <p14:creationId xmlns:p14="http://schemas.microsoft.com/office/powerpoint/2010/main" val="34581437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Εικόνα 4" descr="Εικόνα που περιέχει μουσική, πόδια&#10;&#10;Περιγραφή που δημιουργήθηκε αυτόματα">
            <a:extLst>
              <a:ext uri="{FF2B5EF4-FFF2-40B4-BE49-F238E27FC236}">
                <a16:creationId xmlns:a16="http://schemas.microsoft.com/office/drawing/2014/main" id="{00BD1E05-6F85-4E3D-B80A-4EBE322A86FE}"/>
              </a:ext>
            </a:extLst>
          </p:cNvPr>
          <p:cNvPicPr>
            <a:picLocks noChangeAspect="1"/>
          </p:cNvPicPr>
          <p:nvPr/>
        </p:nvPicPr>
        <p:blipFill rotWithShape="1">
          <a:blip r:embed="rId2">
            <a:extLst>
              <a:ext uri="{28A0092B-C50C-407E-A947-70E740481C1C}">
                <a14:useLocalDpi xmlns:a14="http://schemas.microsoft.com/office/drawing/2010/main" val="0"/>
              </a:ext>
            </a:extLst>
          </a:blip>
          <a:srcRect t="15730"/>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2B1D4F77-A17C-43D7-B7FA-545148E4E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4332307"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Θέση περιεχομένου 2">
            <a:extLst>
              <a:ext uri="{FF2B5EF4-FFF2-40B4-BE49-F238E27FC236}">
                <a16:creationId xmlns:a16="http://schemas.microsoft.com/office/drawing/2014/main" id="{571DE7F4-510A-47DD-9369-13CF3B410763}"/>
              </a:ext>
            </a:extLst>
          </p:cNvPr>
          <p:cNvSpPr>
            <a:spLocks noGrp="1"/>
          </p:cNvSpPr>
          <p:nvPr>
            <p:ph idx="1"/>
          </p:nvPr>
        </p:nvSpPr>
        <p:spPr>
          <a:xfrm>
            <a:off x="594110" y="2121763"/>
            <a:ext cx="3764826" cy="3773010"/>
          </a:xfrm>
        </p:spPr>
        <p:txBody>
          <a:bodyPr>
            <a:normAutofit/>
          </a:bodyPr>
          <a:lstStyle/>
          <a:p>
            <a:pPr marL="0" indent="0">
              <a:spcAft>
                <a:spcPts val="800"/>
              </a:spcAft>
              <a:buNone/>
            </a:pPr>
            <a:r>
              <a:rPr lang="el-GR" sz="1400" b="1" dirty="0">
                <a:effectLst/>
                <a:latin typeface="Calibri (Κυρίως κείμενο)"/>
                <a:ea typeface="Calibri" panose="020F0502020204030204" pitchFamily="34" charset="0"/>
                <a:cs typeface="Times New Roman" panose="02020603050405020304" pitchFamily="18" charset="0"/>
              </a:rPr>
              <a:t>Οι άνθρωποι που πλήττονται περισσότερο από την κλιματική αλλαγή είναι οι φτωχότεροι στις φτωχότερες χώρες. Δεν έχουν αυτοκίνητα, ή κλιματισμό, κινητά τηλέφωνα και τηλεοράσεις, δεν πετούν με αεροπλάνα. Έτσι, το "αποτύπωμα άνθρακα" τους (η ποσότητα των αερίων του θερμοκηπίου που βάζουν στον αέρα) είναι μικροσκοπικό, σε σύγκριση με ένα άτομο από μια πλούσια χώρα. </a:t>
            </a:r>
          </a:p>
          <a:p>
            <a:pPr marL="0" indent="0">
              <a:spcAft>
                <a:spcPts val="800"/>
              </a:spcAft>
              <a:buNone/>
            </a:pPr>
            <a:endParaRPr lang="el-GR" sz="1800" b="1" dirty="0">
              <a:solidFill>
                <a:srgbClr val="00BEB4"/>
              </a:solidFill>
              <a:latin typeface="Verdana" charset="0"/>
              <a:ea typeface="Verdana" charset="0"/>
              <a:cs typeface="Verdana" charset="0"/>
            </a:endParaRPr>
          </a:p>
          <a:p>
            <a:pPr marL="0" indent="0">
              <a:spcAft>
                <a:spcPts val="800"/>
              </a:spcAft>
              <a:buNone/>
            </a:pPr>
            <a:r>
              <a:rPr lang="el-GR" sz="2000" b="1" dirty="0">
                <a:solidFill>
                  <a:srgbClr val="00BEB4"/>
                </a:solidFill>
                <a:latin typeface="Calibri (Κυρίως κείμενο)"/>
                <a:ea typeface="Verdana" charset="0"/>
                <a:cs typeface="Verdana" charset="0"/>
              </a:rPr>
              <a:t>Νομίζεις ότι αυτό είναι δίκαιο;</a:t>
            </a:r>
            <a:endParaRPr lang="el-GR" sz="2000" dirty="0">
              <a:latin typeface="Calibri (Κυρίως κείμενο)"/>
            </a:endParaRPr>
          </a:p>
        </p:txBody>
      </p:sp>
      <p:sp>
        <p:nvSpPr>
          <p:cNvPr id="6" name="TextBox 5">
            <a:extLst>
              <a:ext uri="{FF2B5EF4-FFF2-40B4-BE49-F238E27FC236}">
                <a16:creationId xmlns:a16="http://schemas.microsoft.com/office/drawing/2014/main" id="{838C2E3A-97DC-4BE6-8530-79946AF982F8}"/>
              </a:ext>
            </a:extLst>
          </p:cNvPr>
          <p:cNvSpPr txBox="1"/>
          <p:nvPr/>
        </p:nvSpPr>
        <p:spPr>
          <a:xfrm>
            <a:off x="6536267" y="6626578"/>
            <a:ext cx="5496076" cy="215444"/>
          </a:xfrm>
          <a:prstGeom prst="rect">
            <a:avLst/>
          </a:prstGeom>
          <a:noFill/>
        </p:spPr>
        <p:txBody>
          <a:bodyPr wrap="square" rtlCol="0">
            <a:spAutoFit/>
          </a:bodyPr>
          <a:lstStyle/>
          <a:p>
            <a:r>
              <a:rPr lang="en-US" sz="800" b="1" i="0" dirty="0">
                <a:effectLst/>
                <a:latin typeface="+mj-lt"/>
              </a:rPr>
              <a:t>Dust exposure damages the eyes, lungs and throat. Respiratory problems are common. Sonja </a:t>
            </a:r>
            <a:r>
              <a:rPr lang="en-US" sz="800" b="1" i="0" dirty="0" err="1">
                <a:effectLst/>
                <a:latin typeface="+mj-lt"/>
              </a:rPr>
              <a:t>Ayeb</a:t>
            </a:r>
            <a:r>
              <a:rPr lang="en-US" sz="800" b="1" i="0" dirty="0">
                <a:effectLst/>
                <a:latin typeface="+mj-lt"/>
              </a:rPr>
              <a:t>-Karlsson, Author provided</a:t>
            </a:r>
            <a:endParaRPr lang="el-GR" sz="800" b="1" dirty="0">
              <a:latin typeface="+mj-lt"/>
            </a:endParaRPr>
          </a:p>
        </p:txBody>
      </p:sp>
      <p:pic>
        <p:nvPicPr>
          <p:cNvPr id="7" name="Εικόνα 6">
            <a:hlinkClick r:id="rId3"/>
            <a:extLst>
              <a:ext uri="{FF2B5EF4-FFF2-40B4-BE49-F238E27FC236}">
                <a16:creationId xmlns:a16="http://schemas.microsoft.com/office/drawing/2014/main" id="{1BA91D90-74EB-43AB-AFB2-A3F3829CD2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393021"/>
            <a:ext cx="1263479" cy="479492"/>
          </a:xfrm>
          <a:prstGeom prst="rect">
            <a:avLst/>
          </a:prstGeom>
        </p:spPr>
      </p:pic>
    </p:spTree>
    <p:extLst>
      <p:ext uri="{BB962C8B-B14F-4D97-AF65-F5344CB8AC3E}">
        <p14:creationId xmlns:p14="http://schemas.microsoft.com/office/powerpoint/2010/main" val="39885901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Εικόνα 12" descr="Εικόνα που περιέχει κείμενο, κολύμβηση&#10;&#10;Περιγραφή που δημιουργήθηκε αυτόματα">
            <a:extLst>
              <a:ext uri="{FF2B5EF4-FFF2-40B4-BE49-F238E27FC236}">
                <a16:creationId xmlns:a16="http://schemas.microsoft.com/office/drawing/2014/main" id="{5F69528C-1627-48AA-96A9-12DF8BD233D3}"/>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l="317" r="7238"/>
          <a:stretch/>
        </p:blipFill>
        <p:spPr>
          <a:xfrm>
            <a:off x="20" y="1"/>
            <a:ext cx="12191980" cy="6857999"/>
          </a:xfrm>
          <a:prstGeom prst="rect">
            <a:avLst/>
          </a:prstGeom>
        </p:spPr>
      </p:pic>
      <p:sp>
        <p:nvSpPr>
          <p:cNvPr id="2" name="Τίτλος 1">
            <a:extLst>
              <a:ext uri="{FF2B5EF4-FFF2-40B4-BE49-F238E27FC236}">
                <a16:creationId xmlns:a16="http://schemas.microsoft.com/office/drawing/2014/main" id="{502947A8-847A-4A35-B1DA-FFDC12124B91}"/>
              </a:ext>
            </a:extLst>
          </p:cNvPr>
          <p:cNvSpPr>
            <a:spLocks noGrp="1"/>
          </p:cNvSpPr>
          <p:nvPr>
            <p:ph type="title"/>
          </p:nvPr>
        </p:nvSpPr>
        <p:spPr>
          <a:xfrm>
            <a:off x="838201" y="1065862"/>
            <a:ext cx="3313164" cy="4726276"/>
          </a:xfrm>
        </p:spPr>
        <p:txBody>
          <a:bodyPr>
            <a:normAutofit fontScale="90000"/>
          </a:bodyPr>
          <a:lstStyle/>
          <a:p>
            <a:pPr algn="r"/>
            <a:r>
              <a:rPr lang="el-GR" sz="4000" b="1" dirty="0">
                <a:solidFill>
                  <a:srgbClr val="00BEB4"/>
                </a:solidFill>
                <a:latin typeface="Calibri (Κυρίως κείμενο)"/>
                <a:ea typeface="Verdana" charset="0"/>
                <a:cs typeface="+mn-cs"/>
              </a:rPr>
              <a:t>Πρέπει όλοι να συνεργαστούμε για την καταπολέμηση</a:t>
            </a:r>
            <a:br>
              <a:rPr lang="el-GR" sz="4000" b="1" dirty="0">
                <a:solidFill>
                  <a:srgbClr val="00BEB4"/>
                </a:solidFill>
                <a:latin typeface="Calibri (Κυρίως κείμενο)"/>
                <a:ea typeface="Verdana" charset="0"/>
                <a:cs typeface="+mn-cs"/>
              </a:rPr>
            </a:br>
            <a:r>
              <a:rPr lang="el-GR" sz="4000" b="1" dirty="0">
                <a:solidFill>
                  <a:srgbClr val="00BEB4"/>
                </a:solidFill>
                <a:latin typeface="Calibri (Κυρίως κείμενο)"/>
                <a:ea typeface="Verdana" charset="0"/>
                <a:cs typeface="+mn-cs"/>
              </a:rPr>
              <a:t>της κλιματικής κρίσης</a:t>
            </a:r>
            <a:br>
              <a:rPr lang="el-GR" sz="2800" b="1" dirty="0">
                <a:solidFill>
                  <a:srgbClr val="FFFFFF"/>
                </a:solidFill>
                <a:latin typeface="Verdana" charset="0"/>
                <a:ea typeface="Verdana" charset="0"/>
                <a:cs typeface="Verdana" charset="0"/>
              </a:rPr>
            </a:br>
            <a:endParaRPr lang="el-GR" sz="2800" dirty="0">
              <a:solidFill>
                <a:srgbClr val="FFFFFF"/>
              </a:solidFill>
            </a:endParaRPr>
          </a:p>
        </p:txBody>
      </p:sp>
      <p:cxnSp>
        <p:nvCxnSpPr>
          <p:cNvPr id="20" name="Straight Connector 19">
            <a:extLst>
              <a:ext uri="{FF2B5EF4-FFF2-40B4-BE49-F238E27FC236}">
                <a16:creationId xmlns:a16="http://schemas.microsoft.com/office/drawing/2014/main" id="{67182200-4859-4C8D-BCBB-55B245C28B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Θέση περιεχομένου 2">
            <a:extLst>
              <a:ext uri="{FF2B5EF4-FFF2-40B4-BE49-F238E27FC236}">
                <a16:creationId xmlns:a16="http://schemas.microsoft.com/office/drawing/2014/main" id="{4E5DEE97-D74E-4D15-92E8-1DF169F34E30}"/>
              </a:ext>
            </a:extLst>
          </p:cNvPr>
          <p:cNvSpPr>
            <a:spLocks noGrp="1"/>
          </p:cNvSpPr>
          <p:nvPr>
            <p:ph idx="1"/>
          </p:nvPr>
        </p:nvSpPr>
        <p:spPr>
          <a:xfrm>
            <a:off x="5155379" y="1065862"/>
            <a:ext cx="5744685" cy="4726276"/>
          </a:xfrm>
        </p:spPr>
        <p:txBody>
          <a:bodyPr anchor="ctr">
            <a:normAutofit/>
          </a:bodyPr>
          <a:lstStyle/>
          <a:p>
            <a:pPr marL="0" indent="0">
              <a:buNone/>
            </a:pPr>
            <a:endParaRPr lang="el-GR" sz="2000" b="1" dirty="0">
              <a:solidFill>
                <a:srgbClr val="FFFFFF"/>
              </a:solidFill>
              <a:latin typeface="Verdana" charset="0"/>
              <a:ea typeface="Verdana" charset="0"/>
              <a:cs typeface="Verdana" charset="0"/>
            </a:endParaRPr>
          </a:p>
          <a:p>
            <a:pPr marL="0" indent="0">
              <a:buNone/>
            </a:pPr>
            <a:r>
              <a:rPr lang="el-GR" sz="2000" b="1" dirty="0">
                <a:solidFill>
                  <a:srgbClr val="FFFFFF"/>
                </a:solidFill>
                <a:latin typeface="Calibri (Κυρίως κείμενο)"/>
                <a:ea typeface="Verdana" charset="0"/>
                <a:cs typeface="Verdana" charset="0"/>
              </a:rPr>
              <a:t>Αναδείξτε σε ποιους  από τους </a:t>
            </a:r>
          </a:p>
          <a:p>
            <a:pPr marL="0" indent="0">
              <a:buNone/>
            </a:pPr>
            <a:r>
              <a:rPr lang="el-GR" sz="2000" b="1" dirty="0">
                <a:solidFill>
                  <a:srgbClr val="FFFFFF"/>
                </a:solidFill>
                <a:latin typeface="Calibri (Κυρίως κείμενο)"/>
                <a:ea typeface="Verdana" charset="0"/>
                <a:cs typeface="Verdana" charset="0"/>
              </a:rPr>
              <a:t>17 Στόχους Βιώσιμης Ανάπτυξης </a:t>
            </a:r>
          </a:p>
          <a:p>
            <a:pPr marL="0" indent="0">
              <a:buNone/>
            </a:pPr>
            <a:r>
              <a:rPr lang="el-GR" sz="2000" b="1" dirty="0">
                <a:solidFill>
                  <a:srgbClr val="FFFFFF"/>
                </a:solidFill>
                <a:latin typeface="Calibri (Κυρίως κείμενο)"/>
                <a:ea typeface="Verdana" charset="0"/>
                <a:cs typeface="Verdana" charset="0"/>
              </a:rPr>
              <a:t>αναφερθήκαμε με αφορμή </a:t>
            </a:r>
          </a:p>
          <a:p>
            <a:pPr marL="0" indent="0">
              <a:buNone/>
            </a:pPr>
            <a:r>
              <a:rPr lang="el-GR" sz="2000" b="1" dirty="0">
                <a:solidFill>
                  <a:srgbClr val="FFFFFF"/>
                </a:solidFill>
                <a:latin typeface="Calibri (Κυρίως κείμενο)"/>
                <a:ea typeface="Verdana" charset="0"/>
                <a:cs typeface="Verdana" charset="0"/>
              </a:rPr>
              <a:t>την ταινία  « Θερμοστάτης 6»</a:t>
            </a:r>
            <a:r>
              <a:rPr lang="el-GR" sz="2000" dirty="0">
                <a:solidFill>
                  <a:srgbClr val="FFFFFF"/>
                </a:solidFill>
                <a:effectLst/>
                <a:latin typeface="Calibri (Κυρίως κείμενο)"/>
                <a:ea typeface="Calibri" panose="020F0502020204030204" pitchFamily="34" charset="0"/>
                <a:cs typeface="Times New Roman" panose="02020603050405020304" pitchFamily="18" charset="0"/>
              </a:rPr>
              <a:t> </a:t>
            </a:r>
          </a:p>
          <a:p>
            <a:pPr marL="0" indent="0" algn="r">
              <a:buNone/>
            </a:pPr>
            <a:endParaRPr lang="el-GR" sz="2000" dirty="0">
              <a:solidFill>
                <a:srgbClr val="FFFFFF"/>
              </a:solidFill>
              <a:ea typeface="Calibri" panose="020F0502020204030204" pitchFamily="34" charset="0"/>
              <a:cs typeface="Times New Roman" panose="02020603050405020304" pitchFamily="18" charset="0"/>
              <a:hlinkClick r:id="rId3"/>
            </a:endParaRPr>
          </a:p>
          <a:p>
            <a:pPr marL="0" indent="0" algn="r">
              <a:buNone/>
            </a:pPr>
            <a:r>
              <a:rPr lang="el-GR" sz="1400" dirty="0">
                <a:solidFill>
                  <a:srgbClr val="FFFFFF"/>
                </a:solidFill>
                <a:ea typeface="Calibri" panose="020F0502020204030204" pitchFamily="34" charset="0"/>
                <a:cs typeface="Times New Roman" panose="02020603050405020304" pitchFamily="18" charset="0"/>
                <a:hlinkClick r:id="rId3"/>
              </a:rPr>
              <a:t> Κατεβάστε τους ΣΒΑ</a:t>
            </a:r>
            <a:endParaRPr lang="en-US" sz="1400" dirty="0">
              <a:solidFill>
                <a:srgbClr val="FFFFFF"/>
              </a:solidFill>
              <a:effectLst/>
              <a:ea typeface="Calibri" panose="020F0502020204030204" pitchFamily="34" charset="0"/>
              <a:cs typeface="Times New Roman" panose="02020603050405020304" pitchFamily="18" charset="0"/>
            </a:endParaRPr>
          </a:p>
        </p:txBody>
      </p:sp>
      <p:pic>
        <p:nvPicPr>
          <p:cNvPr id="8" name="Εικόνα 7">
            <a:hlinkClick r:id="rId4"/>
            <a:extLst>
              <a:ext uri="{FF2B5EF4-FFF2-40B4-BE49-F238E27FC236}">
                <a16:creationId xmlns:a16="http://schemas.microsoft.com/office/drawing/2014/main" id="{A503EA96-9D8D-4B6C-92F0-B584BB5972E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378507"/>
            <a:ext cx="1263479" cy="479492"/>
          </a:xfrm>
          <a:prstGeom prst="rect">
            <a:avLst/>
          </a:prstGeom>
        </p:spPr>
      </p:pic>
    </p:spTree>
    <p:extLst>
      <p:ext uri="{BB962C8B-B14F-4D97-AF65-F5344CB8AC3E}">
        <p14:creationId xmlns:p14="http://schemas.microsoft.com/office/powerpoint/2010/main" val="2437370452"/>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Εικόνα 4" descr="Εικόνα που περιέχει κείμενο, παιχνίδι, κούκλα&#10;&#10;Περιγραφή που δημιουργήθηκε αυτόματα">
            <a:extLst>
              <a:ext uri="{FF2B5EF4-FFF2-40B4-BE49-F238E27FC236}">
                <a16:creationId xmlns:a16="http://schemas.microsoft.com/office/drawing/2014/main" id="{FFDA5DC8-3964-4919-A234-24CB538F2FD0}"/>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t="18409" b="25341"/>
          <a:stretch/>
        </p:blipFill>
        <p:spPr>
          <a:xfrm>
            <a:off x="0" y="1"/>
            <a:ext cx="12191980" cy="6857999"/>
          </a:xfrm>
          <a:prstGeom prst="rect">
            <a:avLst/>
          </a:prstGeom>
        </p:spPr>
      </p:pic>
      <p:sp>
        <p:nvSpPr>
          <p:cNvPr id="2" name="Τίτλος 1">
            <a:extLst>
              <a:ext uri="{FF2B5EF4-FFF2-40B4-BE49-F238E27FC236}">
                <a16:creationId xmlns:a16="http://schemas.microsoft.com/office/drawing/2014/main" id="{AEFA3C4F-AC99-4CE8-B846-667C77F5D4ED}"/>
              </a:ext>
            </a:extLst>
          </p:cNvPr>
          <p:cNvSpPr>
            <a:spLocks noGrp="1"/>
          </p:cNvSpPr>
          <p:nvPr>
            <p:ph type="title"/>
          </p:nvPr>
        </p:nvSpPr>
        <p:spPr>
          <a:xfrm>
            <a:off x="838201" y="1065862"/>
            <a:ext cx="3313164" cy="4726276"/>
          </a:xfrm>
        </p:spPr>
        <p:txBody>
          <a:bodyPr>
            <a:normAutofit/>
          </a:bodyPr>
          <a:lstStyle/>
          <a:p>
            <a:pPr algn="r"/>
            <a:r>
              <a:rPr lang="el-GR" sz="3600" b="1" dirty="0">
                <a:solidFill>
                  <a:srgbClr val="00BEB4"/>
                </a:solidFill>
                <a:latin typeface="Calibri (Κυρίως κείμενο)"/>
                <a:ea typeface="Verdana" charset="0"/>
                <a:cs typeface="+mn-cs"/>
              </a:rPr>
              <a:t>Δράση</a:t>
            </a:r>
            <a:endParaRPr lang="el-GR" sz="3400" dirty="0">
              <a:solidFill>
                <a:srgbClr val="FFFFFF"/>
              </a:solidFill>
              <a:latin typeface="Calibri (Κυρίως κείμενο)"/>
              <a:ea typeface="Verdana" panose="020B0604030504040204" pitchFamily="34" charset="0"/>
            </a:endParaRPr>
          </a:p>
        </p:txBody>
      </p:sp>
      <p:cxnSp>
        <p:nvCxnSpPr>
          <p:cNvPr id="12" name="Straight Connector 11">
            <a:extLst>
              <a:ext uri="{FF2B5EF4-FFF2-40B4-BE49-F238E27FC236}">
                <a16:creationId xmlns:a16="http://schemas.microsoft.com/office/drawing/2014/main" id="{67182200-4859-4C8D-BCBB-55B245C28B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Θέση περιεχομένου 2">
            <a:extLst>
              <a:ext uri="{FF2B5EF4-FFF2-40B4-BE49-F238E27FC236}">
                <a16:creationId xmlns:a16="http://schemas.microsoft.com/office/drawing/2014/main" id="{99BAD3AD-509C-428E-8098-E718079CFFFC}"/>
              </a:ext>
            </a:extLst>
          </p:cNvPr>
          <p:cNvSpPr>
            <a:spLocks noGrp="1"/>
          </p:cNvSpPr>
          <p:nvPr>
            <p:ph idx="1"/>
          </p:nvPr>
        </p:nvSpPr>
        <p:spPr>
          <a:xfrm>
            <a:off x="5155379" y="1065862"/>
            <a:ext cx="5744685" cy="4726276"/>
          </a:xfrm>
        </p:spPr>
        <p:txBody>
          <a:bodyPr anchor="ctr">
            <a:normAutofit/>
          </a:bodyPr>
          <a:lstStyle/>
          <a:p>
            <a:pPr marL="0" indent="0">
              <a:buNone/>
            </a:pPr>
            <a:r>
              <a:rPr lang="en-US" sz="2000" dirty="0">
                <a:solidFill>
                  <a:srgbClr val="FFFFFF"/>
                </a:solidFill>
                <a:latin typeface="Calibri (Κυρίως κείμενο)"/>
                <a:ea typeface="Verdana" charset="0"/>
                <a:cs typeface="Verdana" charset="0"/>
              </a:rPr>
              <a:t>M</a:t>
            </a:r>
            <a:r>
              <a:rPr lang="el-GR" sz="2000" dirty="0">
                <a:solidFill>
                  <a:srgbClr val="FFFFFF"/>
                </a:solidFill>
                <a:latin typeface="Calibri (Κυρίως κείμενο)"/>
                <a:ea typeface="Verdana" charset="0"/>
                <a:cs typeface="Verdana" charset="0"/>
              </a:rPr>
              <a:t>ε ποιους τρόπους θα μπορούσατε να κάνετε το σχολείο σας πιο φιλικό προς το περιβάλλον. </a:t>
            </a:r>
          </a:p>
          <a:p>
            <a:pPr marL="0" indent="0">
              <a:buNone/>
            </a:pPr>
            <a:endParaRPr lang="el-GR" sz="2000" dirty="0">
              <a:solidFill>
                <a:srgbClr val="FFFFFF"/>
              </a:solidFill>
              <a:latin typeface="Calibri (Κυρίως κείμενο)"/>
              <a:ea typeface="Verdana" charset="0"/>
              <a:cs typeface="Verdana" charset="0"/>
            </a:endParaRPr>
          </a:p>
          <a:p>
            <a:pPr marL="0" indent="0">
              <a:buNone/>
            </a:pPr>
            <a:r>
              <a:rPr lang="el-GR" sz="2000" dirty="0">
                <a:solidFill>
                  <a:srgbClr val="FFFFFF"/>
                </a:solidFill>
                <a:latin typeface="Calibri (Κυρίως κείμενο)"/>
                <a:ea typeface="Verdana" charset="0"/>
                <a:cs typeface="Verdana" charset="0"/>
              </a:rPr>
              <a:t>Παρουσιάστε αυτές τις ιδέες στην τάξη.</a:t>
            </a:r>
          </a:p>
          <a:p>
            <a:pPr marL="0" indent="0">
              <a:buNone/>
            </a:pPr>
            <a:endParaRPr lang="el-GR" sz="2000" dirty="0">
              <a:solidFill>
                <a:srgbClr val="FFFFFF"/>
              </a:solidFill>
              <a:latin typeface="Calibri (Κυρίως κείμενο)"/>
              <a:ea typeface="Verdana" charset="0"/>
              <a:cs typeface="Verdana" charset="0"/>
            </a:endParaRPr>
          </a:p>
          <a:p>
            <a:pPr marL="0" indent="0">
              <a:buNone/>
            </a:pPr>
            <a:r>
              <a:rPr lang="el-GR" sz="2000" dirty="0">
                <a:solidFill>
                  <a:srgbClr val="FFFFFF"/>
                </a:solidFill>
                <a:latin typeface="Calibri (Κυρίως κείμενο)"/>
                <a:ea typeface="Verdana" charset="0"/>
                <a:cs typeface="Verdana" charset="0"/>
              </a:rPr>
              <a:t>Ψηφίστε ποια ιδέα είναι η καλύτερη και μάθετε αν μπορείτε πραγματικά να αρχίσετε να κάνετε μια αλλαγή!</a:t>
            </a:r>
            <a:endParaRPr lang="el-GR" sz="2000" dirty="0">
              <a:solidFill>
                <a:srgbClr val="FFFFFF"/>
              </a:solidFill>
              <a:latin typeface="Calibri (Κυρίως κείμενο)"/>
            </a:endParaRPr>
          </a:p>
        </p:txBody>
      </p:sp>
      <p:pic>
        <p:nvPicPr>
          <p:cNvPr id="7" name="Εικόνα 6">
            <a:hlinkClick r:id="rId3"/>
            <a:extLst>
              <a:ext uri="{FF2B5EF4-FFF2-40B4-BE49-F238E27FC236}">
                <a16:creationId xmlns:a16="http://schemas.microsoft.com/office/drawing/2014/main" id="{B6D5D862-227D-473C-95D1-251056AF9A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393021"/>
            <a:ext cx="1263479" cy="479492"/>
          </a:xfrm>
          <a:prstGeom prst="rect">
            <a:avLst/>
          </a:prstGeom>
        </p:spPr>
      </p:pic>
    </p:spTree>
    <p:extLst>
      <p:ext uri="{BB962C8B-B14F-4D97-AF65-F5344CB8AC3E}">
        <p14:creationId xmlns:p14="http://schemas.microsoft.com/office/powerpoint/2010/main" val="844249950"/>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8F90786E-B72D-4C32-BDCE-A170B0078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5E46F2E7-848F-4A6C-A098-4764FDEA77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6" name="Θέση περιεχομένου 5" descr="Εικόνα που περιέχει κείμενο&#10;&#10;Περιγραφή που δημιουργήθηκε αυτόματα">
            <a:extLst>
              <a:ext uri="{FF2B5EF4-FFF2-40B4-BE49-F238E27FC236}">
                <a16:creationId xmlns:a16="http://schemas.microsoft.com/office/drawing/2014/main" id="{4F32DE34-E287-4B44-988A-275787E682BB}"/>
              </a:ext>
            </a:extLst>
          </p:cNvPr>
          <p:cNvPicPr>
            <a:picLocks noChangeAspect="1"/>
          </p:cNvPicPr>
          <p:nvPr/>
        </p:nvPicPr>
        <p:blipFill rotWithShape="1">
          <a:blip r:embed="rId2">
            <a:alphaModFix amt="60000"/>
            <a:extLst>
              <a:ext uri="{28A0092B-C50C-407E-A947-70E740481C1C}">
                <a14:useLocalDpi xmlns:a14="http://schemas.microsoft.com/office/drawing/2010/main" val="0"/>
              </a:ext>
            </a:extLst>
          </a:blip>
          <a:srcRect/>
          <a:stretch/>
        </p:blipFill>
        <p:spPr>
          <a:xfrm>
            <a:off x="-1" y="10"/>
            <a:ext cx="12192001" cy="6857990"/>
          </a:xfrm>
          <a:prstGeom prst="rect">
            <a:avLst/>
          </a:prstGeom>
        </p:spPr>
      </p:pic>
      <p:sp>
        <p:nvSpPr>
          <p:cNvPr id="2" name="Τίτλος 1">
            <a:extLst>
              <a:ext uri="{FF2B5EF4-FFF2-40B4-BE49-F238E27FC236}">
                <a16:creationId xmlns:a16="http://schemas.microsoft.com/office/drawing/2014/main" id="{2790E043-E67B-4469-B8E5-65E8A278AB90}"/>
              </a:ext>
            </a:extLst>
          </p:cNvPr>
          <p:cNvSpPr>
            <a:spLocks noGrp="1"/>
          </p:cNvSpPr>
          <p:nvPr>
            <p:ph type="title"/>
          </p:nvPr>
        </p:nvSpPr>
        <p:spPr>
          <a:xfrm>
            <a:off x="1248229" y="2598056"/>
            <a:ext cx="10479314" cy="3145557"/>
          </a:xfrm>
        </p:spPr>
        <p:txBody>
          <a:bodyPr anchor="t">
            <a:normAutofit/>
          </a:bodyPr>
          <a:lstStyle/>
          <a:p>
            <a:pPr algn="ctr"/>
            <a:r>
              <a:rPr lang="el-GR" sz="4400" b="1" dirty="0">
                <a:solidFill>
                  <a:srgbClr val="00BEB4"/>
                </a:solidFill>
                <a:latin typeface="Calibri (Κυρίως κείμενο)"/>
                <a:ea typeface="Verdana" charset="0"/>
                <a:cs typeface="Times New Roman" panose="02020603050405020304" pitchFamily="18" charset="0"/>
              </a:rPr>
              <a:t>Ποιοι είναι οι</a:t>
            </a:r>
            <a:br>
              <a:rPr lang="el-GR" sz="4400" b="1" dirty="0">
                <a:solidFill>
                  <a:srgbClr val="00BEB4"/>
                </a:solidFill>
                <a:latin typeface="Calibri (Κυρίως κείμενο)"/>
                <a:ea typeface="Verdana" charset="0"/>
                <a:cs typeface="Times New Roman" panose="02020603050405020304" pitchFamily="18" charset="0"/>
              </a:rPr>
            </a:br>
            <a:r>
              <a:rPr lang="el-GR" sz="4400" b="1" dirty="0">
                <a:solidFill>
                  <a:srgbClr val="00BEB4"/>
                </a:solidFill>
                <a:latin typeface="Calibri (Κυρίως κείμενο)"/>
                <a:ea typeface="Verdana" charset="0"/>
                <a:cs typeface="Times New Roman" panose="02020603050405020304" pitchFamily="18" charset="0"/>
              </a:rPr>
              <a:t>Στόχοι Βιώσιμης Ανάπτυξης </a:t>
            </a:r>
            <a:br>
              <a:rPr lang="el-GR" sz="4400" b="1" dirty="0">
                <a:solidFill>
                  <a:srgbClr val="00BEB4"/>
                </a:solidFill>
                <a:latin typeface="Calibri (Κυρίως κείμενο)"/>
                <a:ea typeface="Verdana" charset="0"/>
                <a:cs typeface="Times New Roman" panose="02020603050405020304" pitchFamily="18" charset="0"/>
              </a:rPr>
            </a:br>
            <a:r>
              <a:rPr lang="el-GR" sz="4400" b="1" dirty="0">
                <a:solidFill>
                  <a:srgbClr val="00BEB4"/>
                </a:solidFill>
                <a:latin typeface="Calibri (Κυρίως κείμενο)"/>
                <a:ea typeface="Verdana" charset="0"/>
                <a:cs typeface="Times New Roman" panose="02020603050405020304" pitchFamily="18" charset="0"/>
              </a:rPr>
              <a:t>που έχουμε σε αυτή την ταινία;</a:t>
            </a:r>
            <a:r>
              <a:rPr lang="el-GR" b="1" dirty="0">
                <a:solidFill>
                  <a:srgbClr val="FFFFFF"/>
                </a:solidFill>
                <a:latin typeface="Calibri (Κυρίως κείμενο)"/>
                <a:ea typeface="Verdana" charset="0"/>
                <a:cs typeface="Times New Roman" panose="02020603050405020304" pitchFamily="18" charset="0"/>
              </a:rPr>
              <a:t> </a:t>
            </a:r>
            <a:endParaRPr lang="el-GR" dirty="0">
              <a:solidFill>
                <a:srgbClr val="FFFFFF"/>
              </a:solidFill>
            </a:endParaRPr>
          </a:p>
        </p:txBody>
      </p:sp>
      <p:pic>
        <p:nvPicPr>
          <p:cNvPr id="11" name="Εικόνα 10">
            <a:hlinkClick r:id="rId3"/>
            <a:extLst>
              <a:ext uri="{FF2B5EF4-FFF2-40B4-BE49-F238E27FC236}">
                <a16:creationId xmlns:a16="http://schemas.microsoft.com/office/drawing/2014/main" id="{0B6925D4-C002-4A33-BC43-64E8D13E3D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02743" y="683673"/>
            <a:ext cx="4357422" cy="1653648"/>
          </a:xfrm>
          <a:prstGeom prst="rect">
            <a:avLst/>
          </a:prstGeom>
        </p:spPr>
      </p:pic>
      <p:pic>
        <p:nvPicPr>
          <p:cNvPr id="7" name="Εικόνα 6">
            <a:hlinkClick r:id="rId3"/>
            <a:extLst>
              <a:ext uri="{FF2B5EF4-FFF2-40B4-BE49-F238E27FC236}">
                <a16:creationId xmlns:a16="http://schemas.microsoft.com/office/drawing/2014/main" id="{7F97E083-FE47-4745-827B-073F79BEAA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393021"/>
            <a:ext cx="1263479" cy="479492"/>
          </a:xfrm>
          <a:prstGeom prst="rect">
            <a:avLst/>
          </a:prstGeom>
        </p:spPr>
      </p:pic>
    </p:spTree>
    <p:extLst>
      <p:ext uri="{BB962C8B-B14F-4D97-AF65-F5344CB8AC3E}">
        <p14:creationId xmlns:p14="http://schemas.microsoft.com/office/powerpoint/2010/main" val="722004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DC14B3F1-8CC5-4623-94B0-4445E3775D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2" name="Τίτλος 1">
            <a:extLst>
              <a:ext uri="{FF2B5EF4-FFF2-40B4-BE49-F238E27FC236}">
                <a16:creationId xmlns:a16="http://schemas.microsoft.com/office/drawing/2014/main" id="{CB322342-301F-44C5-B00C-10BF6226C6FC}"/>
              </a:ext>
            </a:extLst>
          </p:cNvPr>
          <p:cNvSpPr>
            <a:spLocks noGrp="1"/>
          </p:cNvSpPr>
          <p:nvPr>
            <p:ph type="title"/>
          </p:nvPr>
        </p:nvSpPr>
        <p:spPr>
          <a:xfrm>
            <a:off x="696733" y="365125"/>
            <a:ext cx="5601508" cy="604791"/>
          </a:xfrm>
        </p:spPr>
        <p:txBody>
          <a:bodyPr vert="horz" lIns="91440" tIns="45720" rIns="91440" bIns="45720" rtlCol="0" anchor="b">
            <a:normAutofit fontScale="90000"/>
          </a:bodyPr>
          <a:lstStyle/>
          <a:p>
            <a:r>
              <a:rPr lang="el-GR" sz="2400" b="1" dirty="0">
                <a:solidFill>
                  <a:srgbClr val="00BEB4"/>
                </a:solidFill>
                <a:latin typeface="Calibri (Κυρίως κείμενο)"/>
                <a:ea typeface="Verdana" charset="0"/>
                <a:cs typeface="+mn-cs"/>
                <a:hlinkClick r:id="rId2"/>
              </a:rPr>
              <a:t>Παρακολουθήστε επίσης στο</a:t>
            </a:r>
            <a:r>
              <a:rPr lang="en-US" sz="2400" b="1" kern="1200" dirty="0">
                <a:solidFill>
                  <a:schemeClr val="tx1"/>
                </a:solidFill>
                <a:hlinkClick r:id="rId2"/>
              </a:rPr>
              <a:t> Psaroloco  </a:t>
            </a:r>
            <a:r>
              <a:rPr lang="el-GR" sz="2400" b="1" dirty="0">
                <a:solidFill>
                  <a:srgbClr val="00BEB4"/>
                </a:solidFill>
                <a:latin typeface="Calibri (Κυρίως κείμενο)"/>
                <a:ea typeface="Verdana" charset="0"/>
                <a:cs typeface="+mn-cs"/>
                <a:hlinkClick r:id="rId2"/>
              </a:rPr>
              <a:t>κανάλι στις προτεινόμενες ηλικίες 12+</a:t>
            </a:r>
            <a:endParaRPr lang="en-US" sz="1300" kern="1200" dirty="0">
              <a:solidFill>
                <a:schemeClr val="tx1"/>
              </a:solidFill>
              <a:latin typeface="+mj-lt"/>
              <a:ea typeface="+mj-ea"/>
              <a:cs typeface="+mj-cs"/>
            </a:endParaRPr>
          </a:p>
        </p:txBody>
      </p:sp>
      <p:sp>
        <p:nvSpPr>
          <p:cNvPr id="6" name="TextBox 5">
            <a:extLst>
              <a:ext uri="{FF2B5EF4-FFF2-40B4-BE49-F238E27FC236}">
                <a16:creationId xmlns:a16="http://schemas.microsoft.com/office/drawing/2014/main" id="{6B20ACCE-9749-48EB-999F-E1053508E41D}"/>
              </a:ext>
            </a:extLst>
          </p:cNvPr>
          <p:cNvSpPr txBox="1"/>
          <p:nvPr/>
        </p:nvSpPr>
        <p:spPr>
          <a:xfrm>
            <a:off x="696733" y="1335042"/>
            <a:ext cx="5074072" cy="2078563"/>
          </a:xfrm>
          <a:prstGeom prst="rect">
            <a:avLst/>
          </a:prstGeom>
        </p:spPr>
        <p:txBody>
          <a:bodyPr vert="horz" lIns="91440" tIns="45720" rIns="91440" bIns="45720" rtlCol="0">
            <a:normAutofit/>
          </a:bodyPr>
          <a:lstStyle/>
          <a:p>
            <a:pPr>
              <a:lnSpc>
                <a:spcPct val="90000"/>
              </a:lnSpc>
              <a:spcAft>
                <a:spcPts val="600"/>
              </a:spcAft>
            </a:pPr>
            <a:r>
              <a:rPr lang="en-US" sz="1400" dirty="0"/>
              <a:t>Η Υπ</a:t>
            </a:r>
            <a:r>
              <a:rPr lang="en-US" sz="1400" dirty="0" err="1"/>
              <a:t>όσχεση</a:t>
            </a:r>
            <a:r>
              <a:rPr lang="en-US" sz="1400" dirty="0"/>
              <a:t> </a:t>
            </a:r>
            <a:r>
              <a:rPr lang="el-GR" sz="1400" dirty="0"/>
              <a:t> </a:t>
            </a:r>
            <a:r>
              <a:rPr lang="en-US" sz="1400" dirty="0"/>
              <a:t>(The Promise)</a:t>
            </a:r>
          </a:p>
          <a:p>
            <a:pPr indent="-228600">
              <a:lnSpc>
                <a:spcPct val="90000"/>
              </a:lnSpc>
              <a:spcAft>
                <a:spcPts val="600"/>
              </a:spcAft>
              <a:buFont typeface="Arial" panose="020B0604020202020204" pitchFamily="34" charset="0"/>
              <a:buChar char="•"/>
            </a:pPr>
            <a:endParaRPr lang="en-US" sz="1400" dirty="0"/>
          </a:p>
          <a:p>
            <a:pPr>
              <a:lnSpc>
                <a:spcPct val="90000"/>
              </a:lnSpc>
              <a:spcAft>
                <a:spcPts val="600"/>
              </a:spcAft>
            </a:pPr>
            <a:r>
              <a:rPr lang="en-US" sz="1400" dirty="0"/>
              <a:t>Η Υπ</a:t>
            </a:r>
            <a:r>
              <a:rPr lang="en-US" sz="1400" dirty="0" err="1"/>
              <a:t>όσχεση</a:t>
            </a:r>
            <a:r>
              <a:rPr lang="en-US" sz="1400" dirty="0"/>
              <a:t> </a:t>
            </a:r>
            <a:r>
              <a:rPr lang="en-US" sz="1400" dirty="0" err="1"/>
              <a:t>είν</a:t>
            </a:r>
            <a:r>
              <a:rPr lang="en-US" sz="1400" dirty="0"/>
              <a:t>αι ένα αστικό παραμύθι που διαδραματίζεται στους κακούς δρόμους μιας μέσης πόλης. Εδώ, </a:t>
            </a:r>
            <a:r>
              <a:rPr lang="en-US" sz="1400" dirty="0" err="1"/>
              <a:t>έν</a:t>
            </a:r>
            <a:r>
              <a:rPr lang="en-US" sz="1400" dirty="0"/>
              <a:t>ας νεαρός κλέφτης προσπαθεί να αρπάξει την τσάντα μιας ηλικιωμένης γυναίκας, αλλά δεν μπορεί να την έχει χωρίς να δώσει κάτι σε αντάλλαγμα: την Υπόσχεση. </a:t>
            </a:r>
            <a:r>
              <a:rPr lang="en-US" sz="1400" dirty="0" err="1"/>
              <a:t>Είν</a:t>
            </a:r>
            <a:r>
              <a:rPr lang="en-US" sz="1400" dirty="0"/>
              <a:t>αι η αρχή ενός ταξιδιού που θα αλλάξει τη ζωή της και μια ευκαιρία να αλλάξει</a:t>
            </a:r>
          </a:p>
        </p:txBody>
      </p:sp>
      <p:cxnSp>
        <p:nvCxnSpPr>
          <p:cNvPr id="16" name="Straight Connector 15">
            <a:extLst>
              <a:ext uri="{FF2B5EF4-FFF2-40B4-BE49-F238E27FC236}">
                <a16:creationId xmlns:a16="http://schemas.microsoft.com/office/drawing/2014/main" id="{B8EC0F70-6AFD-45BE-8F70-52888FC304F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319763" y="1417320"/>
            <a:ext cx="0" cy="402336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Θέση περιεχομένου 4" descr="Εικόνα που περιέχει κείμενο, κούκλα, πολύχρωμος&#10;&#10;Περιγραφή που δημιουργήθηκε αυτόματα">
            <a:extLst>
              <a:ext uri="{FF2B5EF4-FFF2-40B4-BE49-F238E27FC236}">
                <a16:creationId xmlns:a16="http://schemas.microsoft.com/office/drawing/2014/main" id="{14D690CF-5772-44C7-ABD2-DAD4D8B8DF03}"/>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8507" r="4509"/>
          <a:stretch/>
        </p:blipFill>
        <p:spPr>
          <a:xfrm>
            <a:off x="6818278" y="343454"/>
            <a:ext cx="4853685" cy="2934000"/>
          </a:xfrm>
          <a:prstGeom prst="rect">
            <a:avLst/>
          </a:prstGeom>
        </p:spPr>
      </p:pic>
      <p:pic>
        <p:nvPicPr>
          <p:cNvPr id="8" name="Εικόνα 7" descr="Εικόνα που περιέχει κείμενο&#10;&#10;Περιγραφή που δημιουργήθηκε αυτόματα">
            <a:extLst>
              <a:ext uri="{FF2B5EF4-FFF2-40B4-BE49-F238E27FC236}">
                <a16:creationId xmlns:a16="http://schemas.microsoft.com/office/drawing/2014/main" id="{A8E98389-58B9-4ADD-AE30-2583583C4BF7}"/>
              </a:ext>
            </a:extLst>
          </p:cNvPr>
          <p:cNvPicPr>
            <a:picLocks noChangeAspect="1"/>
          </p:cNvPicPr>
          <p:nvPr/>
        </p:nvPicPr>
        <p:blipFill rotWithShape="1">
          <a:blip r:embed="rId4">
            <a:extLst>
              <a:ext uri="{28A0092B-C50C-407E-A947-70E740481C1C}">
                <a14:useLocalDpi xmlns:a14="http://schemas.microsoft.com/office/drawing/2010/main" val="0"/>
              </a:ext>
            </a:extLst>
          </a:blip>
          <a:srcRect r="7134" b="-2"/>
          <a:stretch/>
        </p:blipFill>
        <p:spPr>
          <a:xfrm>
            <a:off x="6818278" y="3597883"/>
            <a:ext cx="4853685" cy="2936699"/>
          </a:xfrm>
          <a:prstGeom prst="rect">
            <a:avLst/>
          </a:prstGeom>
        </p:spPr>
      </p:pic>
      <p:sp>
        <p:nvSpPr>
          <p:cNvPr id="9" name="TextBox 8">
            <a:extLst>
              <a:ext uri="{FF2B5EF4-FFF2-40B4-BE49-F238E27FC236}">
                <a16:creationId xmlns:a16="http://schemas.microsoft.com/office/drawing/2014/main" id="{F565D0A2-16D3-4A5E-A414-3AEA2F83E670}"/>
              </a:ext>
            </a:extLst>
          </p:cNvPr>
          <p:cNvSpPr txBox="1"/>
          <p:nvPr/>
        </p:nvSpPr>
        <p:spPr>
          <a:xfrm>
            <a:off x="696733" y="4093029"/>
            <a:ext cx="5399256" cy="1677382"/>
          </a:xfrm>
          <a:prstGeom prst="rect">
            <a:avLst/>
          </a:prstGeom>
          <a:noFill/>
        </p:spPr>
        <p:txBody>
          <a:bodyPr wrap="square" rtlCol="0">
            <a:spAutoFit/>
          </a:bodyPr>
          <a:lstStyle/>
          <a:p>
            <a:pPr>
              <a:spcAft>
                <a:spcPts val="600"/>
              </a:spcAft>
            </a:pPr>
            <a:r>
              <a:rPr lang="el-GR" sz="1400" dirty="0"/>
              <a:t>Η Τέχνη της Αλλαγής</a:t>
            </a:r>
            <a:r>
              <a:rPr lang="en-US" sz="1400" dirty="0"/>
              <a:t> (The Art of Change)</a:t>
            </a:r>
          </a:p>
          <a:p>
            <a:pPr>
              <a:spcAft>
                <a:spcPts val="600"/>
              </a:spcAft>
            </a:pPr>
            <a:endParaRPr lang="en-US" sz="1400" dirty="0"/>
          </a:p>
          <a:p>
            <a:pPr>
              <a:spcAft>
                <a:spcPts val="600"/>
              </a:spcAft>
            </a:pPr>
            <a:r>
              <a:rPr lang="el-GR" sz="1400" dirty="0"/>
              <a:t>Ένα εναλλακτικό σενάριο πραγματικότητας όπου μια ομάδα ζώων έχει οργανωθεί και έχει δεσμευτεί να ακουστεί από τους ανθρώπους, στυλ ανταρτών.</a:t>
            </a:r>
          </a:p>
          <a:p>
            <a:pPr>
              <a:spcAft>
                <a:spcPts val="600"/>
              </a:spcAft>
            </a:pPr>
            <a:endParaRPr lang="el-GR" dirty="0"/>
          </a:p>
        </p:txBody>
      </p:sp>
      <p:pic>
        <p:nvPicPr>
          <p:cNvPr id="10" name="Εικόνα 9">
            <a:hlinkClick r:id="rId5"/>
            <a:extLst>
              <a:ext uri="{FF2B5EF4-FFF2-40B4-BE49-F238E27FC236}">
                <a16:creationId xmlns:a16="http://schemas.microsoft.com/office/drawing/2014/main" id="{E0586279-F608-497C-96CE-83FF70A35D1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6393021"/>
            <a:ext cx="1263479" cy="479492"/>
          </a:xfrm>
          <a:prstGeom prst="rect">
            <a:avLst/>
          </a:prstGeom>
        </p:spPr>
      </p:pic>
    </p:spTree>
    <p:extLst>
      <p:ext uri="{BB962C8B-B14F-4D97-AF65-F5344CB8AC3E}">
        <p14:creationId xmlns:p14="http://schemas.microsoft.com/office/powerpoint/2010/main" val="1394496592"/>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8DDA986-B6EE-4642-AC60-0490373E69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0B62878-12EF-4E97-A284-47BAFC30DA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D79188D-1ED5-4705-B8C7-5D6FB7670A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5514" y="685800"/>
            <a:ext cx="10800972"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EC44E77B-FC28-4B7B-BB62-F5B6C77011EE}"/>
              </a:ext>
            </a:extLst>
          </p:cNvPr>
          <p:cNvSpPr>
            <a:spLocks noGrp="1"/>
          </p:cNvSpPr>
          <p:nvPr>
            <p:ph type="title"/>
          </p:nvPr>
        </p:nvSpPr>
        <p:spPr>
          <a:xfrm>
            <a:off x="1616054" y="1261137"/>
            <a:ext cx="8959893" cy="888360"/>
          </a:xfrm>
        </p:spPr>
        <p:txBody>
          <a:bodyPr anchor="b">
            <a:normAutofit/>
          </a:bodyPr>
          <a:lstStyle/>
          <a:p>
            <a:pPr algn="ctr"/>
            <a:r>
              <a:rPr lang="el-GR" sz="2700">
                <a:solidFill>
                  <a:schemeClr val="tx1">
                    <a:lumMod val="65000"/>
                    <a:lumOff val="35000"/>
                  </a:schemeClr>
                </a:solidFill>
                <a:effectLst/>
                <a:latin typeface="Calibri (Κυρίως κείμενο)"/>
                <a:ea typeface="Times New Roman" panose="02020603050405020304" pitchFamily="18" charset="0"/>
              </a:rPr>
              <a:t>ΠΗΓΕΣ – ΠΕΡΑΙΤΕΡΩ ΑΝΑΓΝΩΣΗ</a:t>
            </a:r>
            <a:br>
              <a:rPr lang="el-GR" sz="2700">
                <a:solidFill>
                  <a:schemeClr val="tx1">
                    <a:lumMod val="65000"/>
                    <a:lumOff val="35000"/>
                  </a:schemeClr>
                </a:solidFill>
                <a:effectLst/>
                <a:latin typeface="Times New Roman" panose="02020603050405020304" pitchFamily="18" charset="0"/>
                <a:ea typeface="Times New Roman" panose="02020603050405020304" pitchFamily="18" charset="0"/>
              </a:rPr>
            </a:br>
            <a:endParaRPr lang="el-GR" sz="2700">
              <a:solidFill>
                <a:schemeClr val="tx1">
                  <a:lumMod val="65000"/>
                  <a:lumOff val="35000"/>
                </a:schemeClr>
              </a:solidFill>
            </a:endParaRPr>
          </a:p>
        </p:txBody>
      </p:sp>
      <p:sp>
        <p:nvSpPr>
          <p:cNvPr id="3" name="Θέση περιεχομένου 2">
            <a:extLst>
              <a:ext uri="{FF2B5EF4-FFF2-40B4-BE49-F238E27FC236}">
                <a16:creationId xmlns:a16="http://schemas.microsoft.com/office/drawing/2014/main" id="{3C9A8672-53EF-4051-8AA0-FEAD4A5F8A62}"/>
              </a:ext>
            </a:extLst>
          </p:cNvPr>
          <p:cNvSpPr>
            <a:spLocks noGrp="1"/>
          </p:cNvSpPr>
          <p:nvPr>
            <p:ph idx="1"/>
          </p:nvPr>
        </p:nvSpPr>
        <p:spPr>
          <a:xfrm>
            <a:off x="1616054" y="2427383"/>
            <a:ext cx="8959892" cy="3169482"/>
          </a:xfrm>
        </p:spPr>
        <p:txBody>
          <a:bodyPr anchor="t">
            <a:normAutofit/>
          </a:bodyPr>
          <a:lstStyle/>
          <a:p>
            <a:pPr marL="0" indent="0">
              <a:spcAft>
                <a:spcPts val="800"/>
              </a:spcAft>
              <a:buNone/>
            </a:pPr>
            <a:r>
              <a:rPr lang="en-US" sz="1100" dirty="0">
                <a:solidFill>
                  <a:schemeClr val="tx1">
                    <a:lumMod val="65000"/>
                    <a:lumOff val="35000"/>
                  </a:schemeClr>
                </a:solidFill>
                <a:latin typeface="Calibri (Κυρίως κείμενο)"/>
              </a:rPr>
              <a:t>TEDeducation </a:t>
            </a:r>
            <a:r>
              <a:rPr lang="en-US" sz="1100" dirty="0">
                <a:solidFill>
                  <a:schemeClr val="tx1">
                    <a:lumMod val="65000"/>
                    <a:lumOff val="35000"/>
                  </a:schemeClr>
                </a:solidFill>
                <a:latin typeface="Calibri (Κυρίως κείμενο)"/>
                <a:hlinkClick r:id="rId2"/>
              </a:rPr>
              <a:t>Lessons Worth Sharing | TED-Ed</a:t>
            </a:r>
            <a:endParaRPr lang="en-US" sz="1100" dirty="0">
              <a:solidFill>
                <a:schemeClr val="tx1">
                  <a:lumMod val="65000"/>
                  <a:lumOff val="35000"/>
                </a:schemeClr>
              </a:solidFill>
              <a:latin typeface="Calibri (Κυρίως κείμενο)"/>
            </a:endParaRPr>
          </a:p>
          <a:p>
            <a:pPr marL="0" indent="0">
              <a:spcAft>
                <a:spcPts val="800"/>
              </a:spcAft>
              <a:buNone/>
            </a:pPr>
            <a:r>
              <a:rPr lang="el-GR" sz="1100" dirty="0">
                <a:solidFill>
                  <a:schemeClr val="tx1">
                    <a:lumMod val="65000"/>
                    <a:lumOff val="35000"/>
                  </a:schemeClr>
                </a:solidFill>
                <a:effectLst/>
                <a:latin typeface="Calibri (Κυρίως κείμενο)"/>
                <a:ea typeface="Calibri" panose="020F0502020204030204" pitchFamily="34" charset="0"/>
                <a:cs typeface="Times New Roman" panose="02020603050405020304" pitchFamily="18" charset="0"/>
              </a:rPr>
              <a:t>Χρησιμοποιήστε αυτόν τον </a:t>
            </a:r>
            <a:r>
              <a:rPr lang="el-GR" sz="1100" dirty="0" err="1">
                <a:solidFill>
                  <a:schemeClr val="tx1">
                    <a:lumMod val="65000"/>
                    <a:lumOff val="35000"/>
                  </a:schemeClr>
                </a:solidFill>
                <a:effectLst/>
                <a:latin typeface="Calibri (Κυρίως κείμενο)"/>
                <a:ea typeface="Calibri" panose="020F0502020204030204" pitchFamily="34" charset="0"/>
                <a:cs typeface="Times New Roman" panose="02020603050405020304" pitchFamily="18" charset="0"/>
              </a:rPr>
              <a:t>ιστότοπο</a:t>
            </a:r>
            <a:r>
              <a:rPr lang="el-GR" sz="1100" dirty="0">
                <a:solidFill>
                  <a:schemeClr val="tx1">
                    <a:lumMod val="65000"/>
                    <a:lumOff val="35000"/>
                  </a:schemeClr>
                </a:solidFill>
                <a:effectLst/>
                <a:latin typeface="Calibri (Κυρίως κείμενο)"/>
                <a:ea typeface="Calibri" panose="020F0502020204030204" pitchFamily="34" charset="0"/>
                <a:cs typeface="Times New Roman" panose="02020603050405020304" pitchFamily="18" charset="0"/>
              </a:rPr>
              <a:t> για να μάθετε πώς έχει αλλάξει η θερμοκρασία με την πάροδο των ετών στην περιοχή σας. </a:t>
            </a:r>
            <a:r>
              <a:rPr lang="en-US" sz="1100" dirty="0">
                <a:solidFill>
                  <a:schemeClr val="tx1">
                    <a:lumMod val="65000"/>
                    <a:lumOff val="35000"/>
                  </a:schemeClr>
                </a:solidFill>
                <a:effectLst/>
                <a:latin typeface="Calibri (Κυρίως κείμενο)"/>
                <a:ea typeface="Calibri" panose="020F0502020204030204" pitchFamily="34" charset="0"/>
                <a:cs typeface="Times New Roman" panose="02020603050405020304" pitchFamily="18" charset="0"/>
              </a:rPr>
              <a:t> </a:t>
            </a:r>
            <a:r>
              <a:rPr lang="fr-FR" sz="1100" u="sng" dirty="0">
                <a:solidFill>
                  <a:schemeClr val="tx1">
                    <a:lumMod val="65000"/>
                    <a:lumOff val="35000"/>
                  </a:schemeClr>
                </a:solidFill>
                <a:effectLst/>
                <a:latin typeface="Calibri (Κυρίως κείμενο)"/>
                <a:ea typeface="Calibri" panose="020F0502020204030204" pitchFamily="34" charset="0"/>
                <a:cs typeface="Times New Roman" panose="02020603050405020304" pitchFamily="18" charset="0"/>
                <a:hlinkClick r:id="rId3"/>
              </a:rPr>
              <a:t>https</a:t>
            </a:r>
            <a:r>
              <a:rPr lang="el-GR" sz="1100" u="sng" dirty="0">
                <a:solidFill>
                  <a:schemeClr val="tx1">
                    <a:lumMod val="65000"/>
                    <a:lumOff val="35000"/>
                  </a:schemeClr>
                </a:solidFill>
                <a:effectLst/>
                <a:latin typeface="Calibri (Κυρίως κείμενο)"/>
                <a:ea typeface="Calibri" panose="020F0502020204030204" pitchFamily="34" charset="0"/>
                <a:cs typeface="Times New Roman" panose="02020603050405020304" pitchFamily="18" charset="0"/>
                <a:hlinkClick r:id="rId3"/>
              </a:rPr>
              <a:t>://</a:t>
            </a:r>
            <a:r>
              <a:rPr lang="fr-FR" sz="1100" u="sng" dirty="0" err="1">
                <a:solidFill>
                  <a:schemeClr val="tx1">
                    <a:lumMod val="65000"/>
                    <a:lumOff val="35000"/>
                  </a:schemeClr>
                </a:solidFill>
                <a:effectLst/>
                <a:latin typeface="Calibri (Κυρίως κείμενο)"/>
                <a:ea typeface="Calibri" panose="020F0502020204030204" pitchFamily="34" charset="0"/>
                <a:cs typeface="Times New Roman" panose="02020603050405020304" pitchFamily="18" charset="0"/>
                <a:hlinkClick r:id="rId3"/>
              </a:rPr>
              <a:t>showyourstripes</a:t>
            </a:r>
            <a:r>
              <a:rPr lang="el-GR" sz="1100" u="sng" dirty="0">
                <a:solidFill>
                  <a:schemeClr val="tx1">
                    <a:lumMod val="65000"/>
                    <a:lumOff val="35000"/>
                  </a:schemeClr>
                </a:solidFill>
                <a:effectLst/>
                <a:latin typeface="Calibri (Κυρίως κείμενο)"/>
                <a:ea typeface="Calibri" panose="020F0502020204030204" pitchFamily="34" charset="0"/>
                <a:cs typeface="Times New Roman" panose="02020603050405020304" pitchFamily="18" charset="0"/>
                <a:hlinkClick r:id="rId3"/>
              </a:rPr>
              <a:t>.</a:t>
            </a:r>
            <a:r>
              <a:rPr lang="fr-FR" sz="1100" u="sng" dirty="0">
                <a:solidFill>
                  <a:schemeClr val="tx1">
                    <a:lumMod val="65000"/>
                    <a:lumOff val="35000"/>
                  </a:schemeClr>
                </a:solidFill>
                <a:effectLst/>
                <a:latin typeface="Calibri (Κυρίως κείμενο)"/>
                <a:ea typeface="Calibri" panose="020F0502020204030204" pitchFamily="34" charset="0"/>
                <a:cs typeface="Times New Roman" panose="02020603050405020304" pitchFamily="18" charset="0"/>
                <a:hlinkClick r:id="rId3"/>
              </a:rPr>
              <a:t>info</a:t>
            </a:r>
            <a:r>
              <a:rPr lang="el-GR" sz="1100" u="sng" dirty="0">
                <a:solidFill>
                  <a:schemeClr val="tx1">
                    <a:lumMod val="65000"/>
                    <a:lumOff val="35000"/>
                  </a:schemeClr>
                </a:solidFill>
                <a:effectLst/>
                <a:latin typeface="Calibri (Κυρίως κείμενο)"/>
                <a:ea typeface="Calibri" panose="020F0502020204030204" pitchFamily="34" charset="0"/>
                <a:cs typeface="Times New Roman" panose="02020603050405020304" pitchFamily="18" charset="0"/>
                <a:hlinkClick r:id="rId3"/>
              </a:rPr>
              <a:t>/</a:t>
            </a:r>
            <a:r>
              <a:rPr lang="el-GR" sz="1100" dirty="0">
                <a:solidFill>
                  <a:schemeClr val="tx1">
                    <a:lumMod val="65000"/>
                    <a:lumOff val="35000"/>
                  </a:schemeClr>
                </a:solidFill>
                <a:effectLst/>
                <a:latin typeface="Calibri (Κυρίως κείμενο)"/>
                <a:ea typeface="Calibri" panose="020F0502020204030204" pitchFamily="34" charset="0"/>
                <a:cs typeface="Times New Roman" panose="02020603050405020304" pitchFamily="18" charset="0"/>
              </a:rPr>
              <a:t> </a:t>
            </a:r>
          </a:p>
          <a:p>
            <a:pPr marL="0" indent="0">
              <a:spcAft>
                <a:spcPts val="800"/>
              </a:spcAft>
              <a:buNone/>
            </a:pPr>
            <a:r>
              <a:rPr lang="en-US" sz="1100" dirty="0" err="1">
                <a:solidFill>
                  <a:schemeClr val="tx1">
                    <a:lumMod val="65000"/>
                    <a:lumOff val="35000"/>
                  </a:schemeClr>
                </a:solidFill>
                <a:latin typeface="Calibri (Κυρίως κείμενο)"/>
              </a:rPr>
              <a:t>Mr</a:t>
            </a:r>
            <a:r>
              <a:rPr lang="en-US" sz="1100" dirty="0">
                <a:solidFill>
                  <a:schemeClr val="tx1">
                    <a:lumMod val="65000"/>
                    <a:lumOff val="35000"/>
                  </a:schemeClr>
                </a:solidFill>
                <a:latin typeface="Calibri (Κυρίως κείμενο)"/>
              </a:rPr>
              <a:t> </a:t>
            </a:r>
            <a:r>
              <a:rPr lang="en-US" sz="1100" dirty="0" err="1">
                <a:solidFill>
                  <a:schemeClr val="tx1">
                    <a:lumMod val="65000"/>
                    <a:lumOff val="35000"/>
                  </a:schemeClr>
                </a:solidFill>
                <a:latin typeface="Calibri (Κυρίως κείμενο)"/>
              </a:rPr>
              <a:t>Mondialisation</a:t>
            </a:r>
            <a:r>
              <a:rPr lang="en-US" sz="1100" dirty="0">
                <a:solidFill>
                  <a:schemeClr val="tx1">
                    <a:lumMod val="65000"/>
                    <a:lumOff val="35000"/>
                  </a:schemeClr>
                </a:solidFill>
                <a:latin typeface="Calibri (Κυρίως κείμενο)"/>
              </a:rPr>
              <a:t> </a:t>
            </a:r>
            <a:r>
              <a:rPr lang="el-GR" sz="1100" dirty="0">
                <a:solidFill>
                  <a:schemeClr val="tx1">
                    <a:lumMod val="65000"/>
                    <a:lumOff val="35000"/>
                  </a:schemeClr>
                </a:solidFill>
                <a:effectLst/>
                <a:latin typeface="Calibri (Κυρίως κείμενο)"/>
                <a:ea typeface="Calibri" panose="020F0502020204030204" pitchFamily="34" charset="0"/>
                <a:cs typeface="Times New Roman" panose="02020603050405020304" pitchFamily="18" charset="0"/>
              </a:rPr>
              <a:t> </a:t>
            </a:r>
            <a:r>
              <a:rPr lang="en-US" sz="1100" dirty="0">
                <a:solidFill>
                  <a:schemeClr val="tx1">
                    <a:lumMod val="65000"/>
                    <a:lumOff val="35000"/>
                  </a:schemeClr>
                </a:solidFill>
                <a:effectLst/>
                <a:latin typeface="Calibri (Κυρίως κείμενο)"/>
                <a:ea typeface="Calibri" panose="020F0502020204030204" pitchFamily="34" charset="0"/>
                <a:cs typeface="Times New Roman" panose="02020603050405020304" pitchFamily="18" charset="0"/>
              </a:rPr>
              <a:t> </a:t>
            </a:r>
            <a:r>
              <a:rPr lang="el-GR" sz="1100" u="sng" dirty="0">
                <a:solidFill>
                  <a:schemeClr val="tx1">
                    <a:lumMod val="65000"/>
                    <a:lumOff val="35000"/>
                  </a:schemeClr>
                </a:solidFill>
                <a:effectLst/>
                <a:latin typeface="Calibri (Κυρίως κείμενο)"/>
                <a:ea typeface="Calibri" panose="020F0502020204030204" pitchFamily="34" charset="0"/>
                <a:cs typeface="Times New Roman" panose="02020603050405020304" pitchFamily="18" charset="0"/>
                <a:hlinkClick r:id="rId4"/>
              </a:rPr>
              <a:t>https://mrmondialisation.org/ce-court-metrage-magistral-vaut-mieux-que-tous-les-discours/</a:t>
            </a:r>
            <a:r>
              <a:rPr lang="el-GR" sz="1100" dirty="0">
                <a:solidFill>
                  <a:schemeClr val="tx1">
                    <a:lumMod val="65000"/>
                    <a:lumOff val="35000"/>
                  </a:schemeClr>
                </a:solidFill>
                <a:effectLst/>
                <a:latin typeface="Calibri (Κυρίως κείμενο)"/>
                <a:ea typeface="Calibri" panose="020F0502020204030204" pitchFamily="34" charset="0"/>
              </a:rPr>
              <a:t> </a:t>
            </a:r>
            <a:r>
              <a:rPr lang="en-US" sz="1100" dirty="0">
                <a:solidFill>
                  <a:schemeClr val="tx1">
                    <a:lumMod val="65000"/>
                    <a:lumOff val="35000"/>
                  </a:schemeClr>
                </a:solidFill>
                <a:latin typeface="Calibri (Κυρίως κείμενο)"/>
                <a:ea typeface="Calibri" panose="020F0502020204030204" pitchFamily="34" charset="0"/>
              </a:rPr>
              <a:t>                                         </a:t>
            </a:r>
            <a:r>
              <a:rPr lang="el-GR" sz="1100" dirty="0">
                <a:solidFill>
                  <a:schemeClr val="tx1">
                    <a:lumMod val="65000"/>
                    <a:lumOff val="35000"/>
                  </a:schemeClr>
                </a:solidFill>
                <a:latin typeface="Calibri (Κυρίως κείμενο)"/>
                <a:ea typeface="Calibri" panose="020F0502020204030204" pitchFamily="34" charset="0"/>
              </a:rPr>
              <a:t>                        </a:t>
            </a:r>
            <a:r>
              <a:rPr lang="en-US" sz="1100" dirty="0">
                <a:solidFill>
                  <a:schemeClr val="tx1">
                    <a:lumMod val="65000"/>
                    <a:lumOff val="35000"/>
                  </a:schemeClr>
                </a:solidFill>
                <a:latin typeface="Calibri (Κυρίως κείμενο)"/>
              </a:rPr>
              <a:t>NOAA </a:t>
            </a:r>
            <a:r>
              <a:rPr lang="en-US" sz="1100" dirty="0">
                <a:solidFill>
                  <a:schemeClr val="tx1">
                    <a:lumMod val="65000"/>
                    <a:lumOff val="35000"/>
                  </a:schemeClr>
                </a:solidFill>
                <a:latin typeface="Calibri (Κυρίως κείμενο)"/>
                <a:hlinkClick r:id="rId5"/>
              </a:rPr>
              <a:t>https://www.ncdc.noaa.gov/sotc/summary-info/global/201412</a:t>
            </a:r>
            <a:r>
              <a:rPr lang="en-US" sz="1100" dirty="0">
                <a:solidFill>
                  <a:schemeClr val="tx1">
                    <a:lumMod val="65000"/>
                    <a:lumOff val="35000"/>
                  </a:schemeClr>
                </a:solidFill>
                <a:latin typeface="Calibri (Κυρίως κείμενο)"/>
              </a:rPr>
              <a:t>                                                                                                                            </a:t>
            </a:r>
            <a:r>
              <a:rPr lang="el-GR" sz="1100" dirty="0">
                <a:solidFill>
                  <a:schemeClr val="tx1">
                    <a:lumMod val="65000"/>
                    <a:lumOff val="35000"/>
                  </a:schemeClr>
                </a:solidFill>
                <a:latin typeface="Calibri (Κυρίως κείμενο)"/>
              </a:rPr>
              <a:t>                  </a:t>
            </a:r>
            <a:r>
              <a:rPr lang="en-US" sz="1100" dirty="0">
                <a:solidFill>
                  <a:schemeClr val="tx1">
                    <a:lumMod val="65000"/>
                    <a:lumOff val="35000"/>
                  </a:schemeClr>
                </a:solidFill>
                <a:latin typeface="Calibri (Κυρίως κείμενο)"/>
              </a:rPr>
              <a:t> RDBF </a:t>
            </a:r>
            <a:r>
              <a:rPr lang="el-GR" sz="1100" u="sng" dirty="0">
                <a:solidFill>
                  <a:schemeClr val="tx1">
                    <a:lumMod val="65000"/>
                    <a:lumOff val="35000"/>
                  </a:schemeClr>
                </a:solidFill>
                <a:effectLst/>
                <a:latin typeface="Calibri (Κυρίως κείμενο)"/>
                <a:ea typeface="Calibri" panose="020F0502020204030204" pitchFamily="34" charset="0"/>
                <a:cs typeface="Times New Roman" panose="02020603050405020304" pitchFamily="18" charset="0"/>
                <a:hlinkClick r:id="rId6"/>
              </a:rPr>
              <a:t>https://www.rtbf.be/info/monde/detail_il-reste-deux-ans-pour-agir-contre-le-changement-climatique-assure-guterres?id=10015708</a:t>
            </a:r>
            <a:r>
              <a:rPr lang="el-GR" sz="1100" dirty="0">
                <a:solidFill>
                  <a:schemeClr val="tx1">
                    <a:lumMod val="65000"/>
                    <a:lumOff val="35000"/>
                  </a:schemeClr>
                </a:solidFill>
                <a:effectLst/>
                <a:latin typeface="Calibri (Κυρίως κείμενο)"/>
                <a:ea typeface="Calibri" panose="020F0502020204030204" pitchFamily="34" charset="0"/>
                <a:cs typeface="Times New Roman" panose="02020603050405020304" pitchFamily="18" charset="0"/>
              </a:rPr>
              <a:t>                  </a:t>
            </a:r>
            <a:r>
              <a:rPr lang="en-US" sz="1100" b="0" i="0" u="none" strike="noStrike" cap="all" dirty="0">
                <a:solidFill>
                  <a:schemeClr val="tx1">
                    <a:lumMod val="65000"/>
                    <a:lumOff val="35000"/>
                  </a:schemeClr>
                </a:solidFill>
                <a:effectLst/>
                <a:latin typeface="Calibri (Κυρίως κείμενο)"/>
              </a:rPr>
              <a:t>Embodied  </a:t>
            </a:r>
            <a:r>
              <a:rPr lang="en-US" sz="1100" b="0" i="0" dirty="0">
                <a:solidFill>
                  <a:schemeClr val="tx1">
                    <a:lumMod val="65000"/>
                    <a:lumOff val="35000"/>
                  </a:schemeClr>
                </a:solidFill>
                <a:effectLst/>
                <a:latin typeface="Calibri (Κυρίως κείμενο)"/>
              </a:rPr>
              <a:t>By Shanti Escalante </a:t>
            </a:r>
            <a:r>
              <a:rPr lang="en-US" sz="1100" u="sng" dirty="0">
                <a:solidFill>
                  <a:schemeClr val="tx1">
                    <a:lumMod val="65000"/>
                    <a:lumOff val="35000"/>
                  </a:schemeClr>
                </a:solidFill>
                <a:effectLst/>
                <a:latin typeface="Calibri (Κυρίως κείμενο)"/>
                <a:ea typeface="Calibri" panose="020F0502020204030204" pitchFamily="34" charset="0"/>
                <a:cs typeface="Times New Roman" panose="02020603050405020304" pitchFamily="18" charset="0"/>
                <a:hlinkClick r:id="rId7"/>
              </a:rPr>
              <a:t>http://www.embodiedmag.com/a-fable-for-climate-change-thermostat-6</a:t>
            </a:r>
            <a:r>
              <a:rPr lang="en-US" sz="1100" dirty="0">
                <a:solidFill>
                  <a:schemeClr val="tx1">
                    <a:lumMod val="65000"/>
                    <a:lumOff val="35000"/>
                  </a:schemeClr>
                </a:solidFill>
                <a:effectLst/>
                <a:latin typeface="Calibri (Κυρίως κείμενο)"/>
                <a:ea typeface="Calibri" panose="020F0502020204030204" pitchFamily="34" charset="0"/>
                <a:cs typeface="Times New Roman" panose="02020603050405020304" pitchFamily="18" charset="0"/>
              </a:rPr>
              <a:t> </a:t>
            </a:r>
            <a:r>
              <a:rPr lang="en-US" sz="1100" cap="all" dirty="0">
                <a:solidFill>
                  <a:schemeClr val="tx1">
                    <a:lumMod val="65000"/>
                    <a:lumOff val="35000"/>
                  </a:schemeClr>
                </a:solidFill>
                <a:effectLst/>
                <a:latin typeface="Calibri (Κυρίως κείμενο)"/>
                <a:ea typeface="Calibri" panose="020F0502020204030204" pitchFamily="34" charset="0"/>
                <a:cs typeface="Times New Roman" panose="02020603050405020304" pitchFamily="18" charset="0"/>
              </a:rPr>
              <a:t>                                                           </a:t>
            </a:r>
            <a:r>
              <a:rPr lang="el-GR" sz="1100" cap="all" dirty="0">
                <a:solidFill>
                  <a:schemeClr val="tx1">
                    <a:lumMod val="65000"/>
                    <a:lumOff val="35000"/>
                  </a:schemeClr>
                </a:solidFill>
                <a:effectLst/>
                <a:latin typeface="Calibri (Κυρίως κείμενο)"/>
                <a:ea typeface="Calibri" panose="020F0502020204030204" pitchFamily="34" charset="0"/>
                <a:cs typeface="Times New Roman" panose="02020603050405020304" pitchFamily="18" charset="0"/>
              </a:rPr>
              <a:t>                     </a:t>
            </a:r>
            <a:r>
              <a:rPr lang="en-US" sz="1100" cap="all" dirty="0">
                <a:solidFill>
                  <a:schemeClr val="tx1">
                    <a:lumMod val="65000"/>
                    <a:lumOff val="35000"/>
                  </a:schemeClr>
                </a:solidFill>
                <a:effectLst/>
                <a:latin typeface="Calibri (Κυρίως κείμενο)"/>
                <a:ea typeface="Calibri" panose="020F0502020204030204" pitchFamily="34" charset="0"/>
                <a:cs typeface="Times New Roman" panose="02020603050405020304" pitchFamily="18" charset="0"/>
              </a:rPr>
              <a:t> </a:t>
            </a:r>
            <a:r>
              <a:rPr lang="en-US" sz="1100" cap="all" dirty="0">
                <a:solidFill>
                  <a:schemeClr val="tx1">
                    <a:lumMod val="65000"/>
                    <a:lumOff val="35000"/>
                  </a:schemeClr>
                </a:solidFill>
                <a:latin typeface="Calibri (Κυρίως κείμενο)"/>
              </a:rPr>
              <a:t>R</a:t>
            </a:r>
            <a:r>
              <a:rPr lang="el-GR" sz="1100" cap="all" dirty="0" err="1">
                <a:solidFill>
                  <a:schemeClr val="tx1">
                    <a:lumMod val="65000"/>
                    <a:lumOff val="35000"/>
                  </a:schemeClr>
                </a:solidFill>
                <a:latin typeface="Calibri (Κυρίως κείμενο)"/>
              </a:rPr>
              <a:t>οβ</a:t>
            </a:r>
            <a:r>
              <a:rPr lang="en-US" sz="1100" cap="all" dirty="0">
                <a:solidFill>
                  <a:schemeClr val="tx1">
                    <a:lumMod val="65000"/>
                    <a:lumOff val="35000"/>
                  </a:schemeClr>
                </a:solidFill>
                <a:latin typeface="Calibri (Κυρίως κείμενο)"/>
              </a:rPr>
              <a:t> MUNDAY </a:t>
            </a:r>
            <a:r>
              <a:rPr lang="fr-FR" sz="1100" i="1" u="sng" dirty="0">
                <a:solidFill>
                  <a:schemeClr val="tx1">
                    <a:lumMod val="65000"/>
                    <a:lumOff val="35000"/>
                  </a:schemeClr>
                </a:solidFill>
                <a:effectLst/>
                <a:latin typeface="Calibri (Κυρίως κείμενο)"/>
                <a:ea typeface="Calibri" panose="020F0502020204030204" pitchFamily="34" charset="0"/>
                <a:cs typeface="Times New Roman" panose="02020603050405020304" pitchFamily="18" charset="0"/>
                <a:hlinkClick r:id="rId8"/>
              </a:rPr>
              <a:t>https://www.shortoftheweek.com/2018/10/08/thermostat-6/</a:t>
            </a:r>
            <a:endParaRPr lang="fr-FR" sz="1100" i="1" u="sng" dirty="0">
              <a:solidFill>
                <a:schemeClr val="tx1">
                  <a:lumMod val="65000"/>
                  <a:lumOff val="35000"/>
                </a:schemeClr>
              </a:solidFill>
              <a:effectLst/>
              <a:latin typeface="Calibri (Κυρίως κείμενο)"/>
              <a:ea typeface="Calibri" panose="020F0502020204030204" pitchFamily="34" charset="0"/>
              <a:cs typeface="Times New Roman" panose="02020603050405020304" pitchFamily="18" charset="0"/>
            </a:endParaRPr>
          </a:p>
          <a:p>
            <a:pPr marL="0" indent="0">
              <a:spcAft>
                <a:spcPts val="800"/>
              </a:spcAft>
              <a:buNone/>
            </a:pPr>
            <a:r>
              <a:rPr lang="el-GR" sz="1100" b="1" dirty="0">
                <a:solidFill>
                  <a:schemeClr val="tx1">
                    <a:lumMod val="65000"/>
                    <a:lumOff val="35000"/>
                  </a:schemeClr>
                </a:solidFill>
                <a:effectLst/>
                <a:latin typeface="Calibri (Κυρίως κείμενο)"/>
                <a:ea typeface="Calibri" panose="020F0502020204030204" pitchFamily="34" charset="0"/>
                <a:cs typeface="Times New Roman" panose="02020603050405020304" pitchFamily="18" charset="0"/>
              </a:rPr>
              <a:t>Ηνωμένα Έθνη Περιφερειακό κέντρο πληροφόρησης του ΟΗΕ</a:t>
            </a:r>
          </a:p>
          <a:p>
            <a:pPr marL="0" indent="0">
              <a:spcAft>
                <a:spcPts val="800"/>
              </a:spcAft>
              <a:buNone/>
            </a:pPr>
            <a:r>
              <a:rPr lang="fr-FR" sz="1100" i="1" u="sng" dirty="0">
                <a:solidFill>
                  <a:schemeClr val="tx1">
                    <a:lumMod val="65000"/>
                    <a:lumOff val="35000"/>
                  </a:schemeClr>
                </a:solidFill>
                <a:effectLst/>
                <a:latin typeface="Calibri (Κυρίως κείμενο)"/>
                <a:ea typeface="Calibri" panose="020F0502020204030204" pitchFamily="34" charset="0"/>
                <a:cs typeface="Times New Roman" panose="02020603050405020304" pitchFamily="18" charset="0"/>
                <a:hlinkClick r:id="rId9"/>
              </a:rPr>
              <a:t>https://unric.org/el/17-%CF%83%CF%84%CE%BF%CF%87%CE%BF%CE%B9-%CE%B2%CE%B9%CF%89%CF%83%CE%B9%CE%BC%CE%B7%CF%83-%CE%B1%CE%BD%CE%B1%CF%80%CF%84%CF%85%CE%BE%CE%B7%CF%83/</a:t>
            </a:r>
            <a:r>
              <a:rPr lang="el-GR" sz="1100" i="1" u="sng" dirty="0">
                <a:solidFill>
                  <a:schemeClr val="tx1">
                    <a:lumMod val="65000"/>
                    <a:lumOff val="35000"/>
                  </a:schemeClr>
                </a:solidFill>
                <a:effectLst/>
                <a:latin typeface="Calibri (Κυρίως κείμενο)"/>
                <a:ea typeface="Calibri" panose="020F0502020204030204" pitchFamily="34" charset="0"/>
                <a:cs typeface="Times New Roman" panose="02020603050405020304" pitchFamily="18" charset="0"/>
              </a:rPr>
              <a:t> </a:t>
            </a:r>
            <a:endParaRPr lang="fr-FR" sz="1100" i="1" u="sng" dirty="0">
              <a:solidFill>
                <a:schemeClr val="tx1">
                  <a:lumMod val="65000"/>
                  <a:lumOff val="35000"/>
                </a:schemeClr>
              </a:solidFill>
              <a:effectLst/>
              <a:latin typeface="Calibri (Κυρίως κείμενο)"/>
              <a:ea typeface="Calibri" panose="020F0502020204030204" pitchFamily="34" charset="0"/>
              <a:cs typeface="Times New Roman" panose="02020603050405020304" pitchFamily="18" charset="0"/>
            </a:endParaRPr>
          </a:p>
          <a:p>
            <a:pPr marL="0" indent="0">
              <a:buNone/>
            </a:pPr>
            <a:endParaRPr lang="el-GR" sz="1100" dirty="0">
              <a:solidFill>
                <a:schemeClr val="tx1">
                  <a:lumMod val="65000"/>
                  <a:lumOff val="35000"/>
                </a:schemeClr>
              </a:solidFill>
              <a:latin typeface="Calibri (Κυρίως κείμενο)"/>
            </a:endParaRPr>
          </a:p>
        </p:txBody>
      </p:sp>
      <p:pic>
        <p:nvPicPr>
          <p:cNvPr id="7" name="Εικόνα 6">
            <a:hlinkClick r:id="rId10"/>
            <a:extLst>
              <a:ext uri="{FF2B5EF4-FFF2-40B4-BE49-F238E27FC236}">
                <a16:creationId xmlns:a16="http://schemas.microsoft.com/office/drawing/2014/main" id="{19492AA0-5CDC-4FFA-B7B7-E037199096F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6404896"/>
            <a:ext cx="1263479" cy="479492"/>
          </a:xfrm>
          <a:prstGeom prst="rect">
            <a:avLst/>
          </a:prstGeom>
        </p:spPr>
      </p:pic>
    </p:spTree>
    <p:extLst>
      <p:ext uri="{BB962C8B-B14F-4D97-AF65-F5344CB8AC3E}">
        <p14:creationId xmlns:p14="http://schemas.microsoft.com/office/powerpoint/2010/main" val="25323410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6E5EF01B-8856-4FEF-9B4D-84226815CC58}"/>
              </a:ext>
            </a:extLst>
          </p:cNvPr>
          <p:cNvSpPr>
            <a:spLocks noGrp="1"/>
          </p:cNvSpPr>
          <p:nvPr>
            <p:ph idx="1"/>
          </p:nvPr>
        </p:nvSpPr>
        <p:spPr>
          <a:xfrm>
            <a:off x="648930" y="2398030"/>
            <a:ext cx="5180245" cy="3731058"/>
          </a:xfrm>
        </p:spPr>
        <p:txBody>
          <a:bodyPr>
            <a:normAutofit/>
          </a:bodyPr>
          <a:lstStyle/>
          <a:p>
            <a:pPr marL="0" indent="0">
              <a:spcAft>
                <a:spcPts val="800"/>
              </a:spcAft>
              <a:buNone/>
              <a:tabLst>
                <a:tab pos="4581525" algn="l"/>
              </a:tabLst>
            </a:pPr>
            <a:r>
              <a:rPr lang="el-GR" sz="1400" dirty="0">
                <a:effectLst/>
                <a:latin typeface="Calibri (Κυρίως κείμενο)"/>
                <a:ea typeface="Calibri" panose="020F0502020204030204" pitchFamily="34" charset="0"/>
                <a:cs typeface="Times New Roman" panose="02020603050405020304" pitchFamily="18" charset="0"/>
              </a:rPr>
              <a:t>Το παρόν εκπαιδευτικό κιτ δημοσιεύεται στο πλαίσιο των δωρεάν εκπαιδευτικών πόρων του </a:t>
            </a:r>
            <a:r>
              <a:rPr lang="en-US" sz="1400" b="1" dirty="0">
                <a:effectLst/>
                <a:latin typeface="Calibri (Κυρίως κείμενο)"/>
                <a:ea typeface="Calibri" panose="020F0502020204030204" pitchFamily="34" charset="0"/>
                <a:cs typeface="Times New Roman" panose="02020603050405020304" pitchFamily="18" charset="0"/>
              </a:rPr>
              <a:t>Psaroloco Media Literacy Project</a:t>
            </a:r>
            <a:r>
              <a:rPr lang="el-GR" sz="1400" b="1" dirty="0">
                <a:effectLst/>
                <a:latin typeface="Calibri (Κυρίως κείμενο)"/>
                <a:ea typeface="Calibri" panose="020F0502020204030204" pitchFamily="34" charset="0"/>
                <a:cs typeface="Times New Roman" panose="02020603050405020304" pitchFamily="18" charset="0"/>
              </a:rPr>
              <a:t>.</a:t>
            </a:r>
          </a:p>
          <a:p>
            <a:pPr marL="0" indent="0">
              <a:spcAft>
                <a:spcPts val="800"/>
              </a:spcAft>
              <a:buNone/>
              <a:tabLst>
                <a:tab pos="4581525" algn="l"/>
              </a:tabLst>
            </a:pPr>
            <a:r>
              <a:rPr lang="el-GR" sz="1400" dirty="0">
                <a:effectLst/>
                <a:latin typeface="Calibri (Κυρίως κείμενο)"/>
                <a:ea typeface="Calibri" panose="020F0502020204030204" pitchFamily="34" charset="0"/>
                <a:cs typeface="Times New Roman" panose="02020603050405020304" pitchFamily="18" charset="0"/>
              </a:rPr>
              <a:t>Η προτεινόμενη ηλικιακή ομάδα  είναι 1</a:t>
            </a:r>
            <a:r>
              <a:rPr lang="en-US" sz="1400" dirty="0">
                <a:effectLst/>
                <a:latin typeface="Calibri (Κυρίως κείμενο)"/>
                <a:ea typeface="Calibri" panose="020F0502020204030204" pitchFamily="34" charset="0"/>
                <a:cs typeface="Times New Roman" panose="02020603050405020304" pitchFamily="18" charset="0"/>
              </a:rPr>
              <a:t>2</a:t>
            </a:r>
            <a:r>
              <a:rPr lang="el-GR" sz="1400" dirty="0">
                <a:effectLst/>
                <a:latin typeface="Calibri (Κυρίως κείμενο)"/>
                <a:ea typeface="Calibri" panose="020F0502020204030204" pitchFamily="34" charset="0"/>
                <a:cs typeface="Times New Roman" panose="02020603050405020304" pitchFamily="18" charset="0"/>
              </a:rPr>
              <a:t>+. Θα πρέπει να παρακολουθήσετε την ταινία και τα σχετικά κλιπ πριν από την παράδοση των δραστηριοτήτων στην τάξη για να βεβαιωθείτε ότι το περιεχόμενο είναι κατάλληλο για τους μαθητές σας.  </a:t>
            </a:r>
          </a:p>
          <a:p>
            <a:pPr marL="0" indent="0">
              <a:spcAft>
                <a:spcPts val="800"/>
              </a:spcAft>
              <a:buNone/>
              <a:tabLst>
                <a:tab pos="4581525" algn="l"/>
              </a:tabLst>
            </a:pPr>
            <a:r>
              <a:rPr lang="el-GR" sz="1400" dirty="0">
                <a:effectLst/>
                <a:latin typeface="Calibri (Κυρίως κείμενο)"/>
                <a:ea typeface="Calibri" panose="020F0502020204030204" pitchFamily="34" charset="0"/>
                <a:cs typeface="Times New Roman" panose="02020603050405020304" pitchFamily="18" charset="0"/>
              </a:rPr>
              <a:t>Αναζητήστε την ταινία στο κανάλι 1</a:t>
            </a:r>
            <a:r>
              <a:rPr lang="en-US" sz="1400" dirty="0">
                <a:effectLst/>
                <a:latin typeface="Calibri (Κυρίως κείμενο)"/>
                <a:ea typeface="Calibri" panose="020F0502020204030204" pitchFamily="34" charset="0"/>
                <a:cs typeface="Times New Roman" panose="02020603050405020304" pitchFamily="18" charset="0"/>
              </a:rPr>
              <a:t>2</a:t>
            </a:r>
            <a:r>
              <a:rPr lang="el-GR" sz="1400" dirty="0">
                <a:effectLst/>
                <a:latin typeface="Calibri (Κυρίως κείμενο)"/>
                <a:ea typeface="Calibri" panose="020F0502020204030204" pitchFamily="34" charset="0"/>
                <a:cs typeface="Times New Roman" panose="02020603050405020304" pitchFamily="18" charset="0"/>
              </a:rPr>
              <a:t>+ στην σελίδα </a:t>
            </a:r>
            <a:r>
              <a:rPr lang="en-US" sz="1400" dirty="0">
                <a:effectLst/>
                <a:latin typeface="Calibri (Κυρίως κείμενο)"/>
                <a:ea typeface="Calibri" panose="020F0502020204030204" pitchFamily="34" charset="0"/>
                <a:cs typeface="Times New Roman" panose="02020603050405020304" pitchFamily="18" charset="0"/>
              </a:rPr>
              <a:t>Psaroloco </a:t>
            </a:r>
            <a:r>
              <a:rPr lang="el-GR" sz="1400" dirty="0">
                <a:effectLst/>
                <a:latin typeface="Calibri (Κυρίως κείμενο)"/>
                <a:ea typeface="Calibri" panose="020F0502020204030204" pitchFamily="34" charset="0"/>
                <a:cs typeface="Times New Roman" panose="02020603050405020304" pitchFamily="18" charset="0"/>
              </a:rPr>
              <a:t>στην κατηγορία  </a:t>
            </a:r>
            <a:r>
              <a:rPr lang="en-US" sz="1400" u="sng" dirty="0">
                <a:effectLst/>
                <a:latin typeface="Calibri (Κυρίως κείμενο)"/>
                <a:ea typeface="Calibri" panose="020F0502020204030204" pitchFamily="34" charset="0"/>
                <a:cs typeface="Times New Roman" panose="02020603050405020304" pitchFamily="18" charset="0"/>
                <a:hlinkClick r:id="rId2"/>
              </a:rPr>
              <a:t>Watch the films</a:t>
            </a:r>
            <a:r>
              <a:rPr lang="el-GR" sz="1400" dirty="0">
                <a:effectLst/>
                <a:latin typeface="Calibri (Κυρίως κείμενο)"/>
                <a:ea typeface="Calibri" panose="020F0502020204030204" pitchFamily="34" charset="0"/>
                <a:cs typeface="Times New Roman" panose="02020603050405020304" pitchFamily="18" charset="0"/>
              </a:rPr>
              <a:t> </a:t>
            </a:r>
          </a:p>
          <a:p>
            <a:pPr marL="0" indent="0">
              <a:spcAft>
                <a:spcPts val="800"/>
              </a:spcAft>
              <a:buNone/>
              <a:tabLst>
                <a:tab pos="4581525" algn="l"/>
              </a:tabLst>
            </a:pPr>
            <a:r>
              <a:rPr lang="el-GR" sz="1400" dirty="0">
                <a:effectLst/>
                <a:latin typeface="Calibri (Κυρίως κείμενο)"/>
                <a:ea typeface="Calibri" panose="020F0502020204030204" pitchFamily="34" charset="0"/>
                <a:cs typeface="Times New Roman" panose="02020603050405020304" pitchFamily="18" charset="0"/>
              </a:rPr>
              <a:t>ΣΥΝΤΑΞΗ : Σουλτάνα Τατιάνα Κουμούτση</a:t>
            </a:r>
            <a:r>
              <a:rPr lang="el-GR" sz="1400" dirty="0">
                <a:latin typeface="Calibri (Κυρίως κείμενο)"/>
                <a:ea typeface="Calibri" panose="020F0502020204030204" pitchFamily="34" charset="0"/>
                <a:cs typeface="Times New Roman" panose="02020603050405020304" pitchFamily="18" charset="0"/>
              </a:rPr>
              <a:t> </a:t>
            </a:r>
          </a:p>
          <a:p>
            <a:pPr marL="0" indent="0">
              <a:spcAft>
                <a:spcPts val="800"/>
              </a:spcAft>
              <a:buNone/>
              <a:tabLst>
                <a:tab pos="4581525" algn="l"/>
              </a:tabLst>
            </a:pPr>
            <a:r>
              <a:rPr lang="el-GR" sz="1400" dirty="0">
                <a:effectLst/>
                <a:latin typeface="Calibri (Κυρίως κείμενο)"/>
                <a:ea typeface="Calibri" panose="020F0502020204030204" pitchFamily="34" charset="0"/>
                <a:cs typeface="Times New Roman" panose="02020603050405020304" pitchFamily="18" charset="0"/>
              </a:rPr>
              <a:t>ΕΠΙΜΕΛΕΙΑ ΜΕΤΑΦΡΑΣΕΩΝ: </a:t>
            </a:r>
            <a:r>
              <a:rPr lang="el-GR" sz="1400" dirty="0">
                <a:latin typeface="Calibri (Κυρίως κείμενο)"/>
                <a:ea typeface="Calibri" panose="020F0502020204030204" pitchFamily="34" charset="0"/>
                <a:cs typeface="Times New Roman" panose="02020603050405020304" pitchFamily="18" charset="0"/>
              </a:rPr>
              <a:t>Έ</a:t>
            </a:r>
            <a:r>
              <a:rPr lang="el-GR" sz="1400" dirty="0">
                <a:effectLst/>
                <a:latin typeface="Calibri (Κυρίως κείμενο)"/>
                <a:ea typeface="Calibri" panose="020F0502020204030204" pitchFamily="34" charset="0"/>
                <a:cs typeface="Times New Roman" panose="02020603050405020304" pitchFamily="18" charset="0"/>
              </a:rPr>
              <a:t>μιλυ Μανιώτη</a:t>
            </a:r>
            <a:endParaRPr lang="en-US" sz="1400" dirty="0">
              <a:effectLst/>
              <a:latin typeface="Calibri (Κυρίως κείμενο)"/>
              <a:ea typeface="Calibri" panose="020F0502020204030204" pitchFamily="34" charset="0"/>
              <a:cs typeface="Times New Roman" panose="02020603050405020304" pitchFamily="18" charset="0"/>
            </a:endParaRPr>
          </a:p>
          <a:p>
            <a:pPr marL="0" indent="0">
              <a:spcAft>
                <a:spcPts val="800"/>
              </a:spcAft>
              <a:buNone/>
              <a:tabLst>
                <a:tab pos="4581525" algn="l"/>
              </a:tabLst>
            </a:pPr>
            <a:r>
              <a:rPr lang="el-GR" sz="1400" dirty="0">
                <a:effectLst/>
                <a:latin typeface="Calibri (Κυρίως κείμενο)"/>
                <a:ea typeface="Calibri" panose="020F0502020204030204" pitchFamily="34" charset="0"/>
                <a:cs typeface="Times New Roman" panose="02020603050405020304" pitchFamily="18" charset="0"/>
              </a:rPr>
              <a:t>ΔΗΜΟΣΙΕΥΣΗ: Απρίλιος 2021</a:t>
            </a:r>
          </a:p>
          <a:p>
            <a:pPr marL="0" indent="0">
              <a:spcAft>
                <a:spcPts val="800"/>
              </a:spcAft>
              <a:buNone/>
              <a:tabLst>
                <a:tab pos="4581525" algn="l"/>
              </a:tabLst>
            </a:pPr>
            <a:endParaRPr lang="el-GR" sz="1400" dirty="0">
              <a:effectLst/>
              <a:latin typeface="Calibri (Κυρίως κείμενο)"/>
              <a:ea typeface="Calibri" panose="020F0502020204030204" pitchFamily="34" charset="0"/>
              <a:cs typeface="Times New Roman" panose="02020603050405020304" pitchFamily="18" charset="0"/>
            </a:endParaRPr>
          </a:p>
        </p:txBody>
      </p:sp>
      <p:pic>
        <p:nvPicPr>
          <p:cNvPr id="5" name="Εικόνα 4">
            <a:extLst>
              <a:ext uri="{FF2B5EF4-FFF2-40B4-BE49-F238E27FC236}">
                <a16:creationId xmlns:a16="http://schemas.microsoft.com/office/drawing/2014/main" id="{88E9DE0D-2A81-4623-BF2B-14AEDBD65AD7}"/>
              </a:ext>
            </a:extLst>
          </p:cNvPr>
          <p:cNvPicPr>
            <a:picLocks noChangeAspect="1"/>
          </p:cNvPicPr>
          <p:nvPr/>
        </p:nvPicPr>
        <p:blipFill rotWithShape="1">
          <a:blip r:embed="rId3">
            <a:extLst>
              <a:ext uri="{28A0092B-C50C-407E-A947-70E740481C1C}">
                <a14:useLocalDpi xmlns:a14="http://schemas.microsoft.com/office/drawing/2010/main" val="0"/>
              </a:ext>
            </a:extLst>
          </a:blip>
          <a:srcRect l="5250" r="1950" b="2"/>
          <a:stretch/>
        </p:blipFill>
        <p:spPr>
          <a:xfrm>
            <a:off x="6182944" y="557189"/>
            <a:ext cx="5170852" cy="5571898"/>
          </a:xfrm>
          <a:prstGeom prst="rect">
            <a:avLst/>
          </a:prstGeom>
          <a:effectLst/>
        </p:spPr>
      </p:pic>
    </p:spTree>
    <p:extLst>
      <p:ext uri="{BB962C8B-B14F-4D97-AF65-F5344CB8AC3E}">
        <p14:creationId xmlns:p14="http://schemas.microsoft.com/office/powerpoint/2010/main" val="17475587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6E5EF01B-8856-4FEF-9B4D-84226815CC58}"/>
              </a:ext>
            </a:extLst>
          </p:cNvPr>
          <p:cNvSpPr>
            <a:spLocks noGrp="1"/>
          </p:cNvSpPr>
          <p:nvPr>
            <p:ph idx="1"/>
          </p:nvPr>
        </p:nvSpPr>
        <p:spPr>
          <a:xfrm>
            <a:off x="648930" y="2032000"/>
            <a:ext cx="5180245" cy="4097088"/>
          </a:xfrm>
        </p:spPr>
        <p:txBody>
          <a:bodyPr>
            <a:normAutofit/>
          </a:bodyPr>
          <a:lstStyle/>
          <a:p>
            <a:pPr marL="0" indent="0">
              <a:spcAft>
                <a:spcPts val="800"/>
              </a:spcAft>
              <a:buNone/>
              <a:tabLst>
                <a:tab pos="4581525" algn="l"/>
              </a:tabLst>
            </a:pPr>
            <a:endParaRPr lang="el-GR" sz="1400" b="1" dirty="0">
              <a:solidFill>
                <a:srgbClr val="000000"/>
              </a:solidFill>
              <a:effectLst/>
              <a:latin typeface="Calibri (Κυρίως κείμενο)"/>
              <a:ea typeface="Times New Roman" panose="02020603050405020304" pitchFamily="18" charset="0"/>
            </a:endParaRPr>
          </a:p>
          <a:p>
            <a:pPr marL="0" indent="0" fontAlgn="base">
              <a:buNone/>
            </a:pPr>
            <a:r>
              <a:rPr lang="el-GR" sz="1400" b="1" dirty="0">
                <a:solidFill>
                  <a:srgbClr val="000000"/>
                </a:solidFill>
                <a:effectLst/>
                <a:latin typeface="Calibri (Κυρίως κείμενο)"/>
                <a:ea typeface="Times New Roman" panose="02020603050405020304" pitchFamily="18" charset="0"/>
              </a:rPr>
              <a:t>Έχεις Σχόλια;</a:t>
            </a:r>
            <a:endParaRPr lang="el-GR" sz="1400" b="1" dirty="0">
              <a:effectLst/>
              <a:latin typeface="Calibri (Κυρίως κείμενο)"/>
              <a:ea typeface="Times New Roman" panose="02020603050405020304" pitchFamily="18" charset="0"/>
            </a:endParaRPr>
          </a:p>
          <a:p>
            <a:pPr marL="0" indent="0" fontAlgn="base">
              <a:buNone/>
            </a:pPr>
            <a:r>
              <a:rPr lang="el-GR" sz="1400" b="0" dirty="0">
                <a:effectLst/>
                <a:latin typeface="Calibri (Κυρίως κείμενο)"/>
                <a:ea typeface="Times New Roman" panose="02020603050405020304" pitchFamily="18" charset="0"/>
              </a:rPr>
              <a:t>Μας αρέσει να ακούμε πώς οι εκπαιδευτικοί έχουν χρησιμοποιήσει τους πόρους μας. </a:t>
            </a:r>
            <a:r>
              <a:rPr lang="el-GR" sz="1400" b="1" u="sng" dirty="0">
                <a:solidFill>
                  <a:srgbClr val="0000FF"/>
                </a:solidFill>
                <a:effectLst/>
                <a:latin typeface="Calibri (Κυρίως κείμενο)"/>
                <a:ea typeface="Times New Roman" panose="02020603050405020304" pitchFamily="18" charset="0"/>
                <a:hlinkClick r:id="rId2"/>
              </a:rPr>
              <a:t>Επικοινωνήστε μαζί μας</a:t>
            </a:r>
            <a:r>
              <a:rPr lang="el-GR" sz="1400" b="0" dirty="0">
                <a:effectLst/>
                <a:latin typeface="Calibri (Κυρίως κείμενο)"/>
                <a:ea typeface="Times New Roman" panose="02020603050405020304" pitchFamily="18" charset="0"/>
              </a:rPr>
              <a:t> στο </a:t>
            </a:r>
            <a:r>
              <a:rPr lang="en-US" sz="1400" b="1" u="sng" dirty="0">
                <a:solidFill>
                  <a:srgbClr val="0000FF"/>
                </a:solidFill>
                <a:effectLst/>
                <a:latin typeface="Calibri (Κυρίως κείμενο)"/>
                <a:ea typeface="Times New Roman" panose="02020603050405020304" pitchFamily="18" charset="0"/>
                <a:hlinkClick r:id="rId3"/>
              </a:rPr>
              <a:t>psaroloco</a:t>
            </a:r>
            <a:r>
              <a:rPr lang="el-GR" sz="1400" b="1" u="sng" dirty="0">
                <a:solidFill>
                  <a:srgbClr val="0000FF"/>
                </a:solidFill>
                <a:effectLst/>
                <a:latin typeface="Calibri (Κυρίως κείμενο)"/>
                <a:ea typeface="Times New Roman" panose="02020603050405020304" pitchFamily="18" charset="0"/>
                <a:hlinkClick r:id="rId3"/>
              </a:rPr>
              <a:t>.</a:t>
            </a:r>
            <a:r>
              <a:rPr lang="en-US" sz="1400" b="1" u="sng" dirty="0">
                <a:solidFill>
                  <a:srgbClr val="0000FF"/>
                </a:solidFill>
                <a:effectLst/>
                <a:latin typeface="Calibri (Κυρίως κείμενο)"/>
                <a:ea typeface="Times New Roman" panose="02020603050405020304" pitchFamily="18" charset="0"/>
                <a:hlinkClick r:id="rId3"/>
              </a:rPr>
              <a:t>project</a:t>
            </a:r>
            <a:r>
              <a:rPr lang="el-GR" sz="1400" b="1" u="sng" dirty="0">
                <a:solidFill>
                  <a:srgbClr val="0000FF"/>
                </a:solidFill>
                <a:effectLst/>
                <a:latin typeface="Calibri (Κυρίως κείμενο)"/>
                <a:ea typeface="Times New Roman" panose="02020603050405020304" pitchFamily="18" charset="0"/>
                <a:hlinkClick r:id="rId3"/>
              </a:rPr>
              <a:t>@</a:t>
            </a:r>
            <a:r>
              <a:rPr lang="en-US" sz="1400" b="1" u="sng" dirty="0" err="1">
                <a:solidFill>
                  <a:srgbClr val="0000FF"/>
                </a:solidFill>
                <a:effectLst/>
                <a:latin typeface="Calibri (Κυρίως κείμενο)"/>
                <a:ea typeface="Times New Roman" panose="02020603050405020304" pitchFamily="18" charset="0"/>
                <a:hlinkClick r:id="rId3"/>
              </a:rPr>
              <a:t>gmail</a:t>
            </a:r>
            <a:r>
              <a:rPr lang="el-GR" sz="1400" b="1" u="sng" dirty="0">
                <a:solidFill>
                  <a:srgbClr val="0000FF"/>
                </a:solidFill>
                <a:effectLst/>
                <a:latin typeface="Calibri (Κυρίως κείμενο)"/>
                <a:ea typeface="Times New Roman" panose="02020603050405020304" pitchFamily="18" charset="0"/>
                <a:hlinkClick r:id="rId3"/>
              </a:rPr>
              <a:t>.</a:t>
            </a:r>
            <a:r>
              <a:rPr lang="en-US" sz="1400" b="1" u="sng" dirty="0">
                <a:solidFill>
                  <a:srgbClr val="0000FF"/>
                </a:solidFill>
                <a:effectLst/>
                <a:latin typeface="Calibri (Κυρίως κείμενο)"/>
                <a:ea typeface="Times New Roman" panose="02020603050405020304" pitchFamily="18" charset="0"/>
                <a:hlinkClick r:id="rId3"/>
              </a:rPr>
              <a:t>com</a:t>
            </a:r>
            <a:r>
              <a:rPr lang="en-US" sz="1400" b="0" dirty="0">
                <a:effectLst/>
                <a:latin typeface="Calibri (Κυρίως κείμενο)"/>
                <a:ea typeface="Times New Roman" panose="02020603050405020304" pitchFamily="18" charset="0"/>
              </a:rPr>
              <a:t> </a:t>
            </a:r>
            <a:endParaRPr lang="el-GR" sz="1400" b="0" dirty="0">
              <a:effectLst/>
              <a:latin typeface="Calibri (Κυρίως κείμενο)"/>
              <a:ea typeface="Times New Roman" panose="02020603050405020304" pitchFamily="18" charset="0"/>
            </a:endParaRPr>
          </a:p>
          <a:p>
            <a:pPr marL="0" indent="0">
              <a:lnSpc>
                <a:spcPct val="107000"/>
              </a:lnSpc>
              <a:spcAft>
                <a:spcPts val="800"/>
              </a:spcAft>
              <a:buNone/>
              <a:tabLst>
                <a:tab pos="4581525" algn="l"/>
              </a:tabLst>
            </a:pPr>
            <a:endParaRPr lang="el-GR" sz="1400" dirty="0">
              <a:effectLst/>
              <a:latin typeface="Calibri (Κυρίως κείμενο)"/>
              <a:ea typeface="Calibri" panose="020F0502020204030204" pitchFamily="34" charset="0"/>
              <a:cs typeface="Times New Roman" panose="02020603050405020304" pitchFamily="18" charset="0"/>
            </a:endParaRPr>
          </a:p>
          <a:p>
            <a:pPr marL="0" indent="0">
              <a:lnSpc>
                <a:spcPct val="107000"/>
              </a:lnSpc>
              <a:spcAft>
                <a:spcPts val="800"/>
              </a:spcAft>
              <a:buNone/>
              <a:tabLst>
                <a:tab pos="4581525" algn="l"/>
              </a:tabLst>
            </a:pPr>
            <a:r>
              <a:rPr lang="el-GR" sz="1400" dirty="0">
                <a:effectLst/>
                <a:latin typeface="Calibri (Κυρίως κείμενο)"/>
                <a:ea typeface="Calibri" panose="020F0502020204030204" pitchFamily="34" charset="0"/>
                <a:cs typeface="Times New Roman" panose="02020603050405020304" pitchFamily="18" charset="0"/>
              </a:rPr>
              <a:t>Βρείτε περισσότερα σχέδια μαθημάτων στο</a:t>
            </a:r>
          </a:p>
          <a:p>
            <a:pPr marL="0" indent="0">
              <a:lnSpc>
                <a:spcPct val="107000"/>
              </a:lnSpc>
              <a:spcAft>
                <a:spcPts val="800"/>
              </a:spcAft>
              <a:buNone/>
              <a:tabLst>
                <a:tab pos="4581525" algn="l"/>
              </a:tabLst>
            </a:pPr>
            <a:r>
              <a:rPr lang="en-US" sz="2200" dirty="0">
                <a:effectLst/>
                <a:latin typeface="Calibri (Κυρίως κείμενο)"/>
                <a:ea typeface="Calibri" panose="020F0502020204030204" pitchFamily="34" charset="0"/>
                <a:cs typeface="Times New Roman" panose="02020603050405020304" pitchFamily="18" charset="0"/>
              </a:rPr>
              <a:t>www</a:t>
            </a:r>
            <a:r>
              <a:rPr lang="el-GR" sz="2200" dirty="0">
                <a:effectLst/>
                <a:latin typeface="Calibri (Κυρίως κείμενο)"/>
                <a:ea typeface="Calibri" panose="020F0502020204030204" pitchFamily="34" charset="0"/>
                <a:cs typeface="Times New Roman" panose="02020603050405020304" pitchFamily="18" charset="0"/>
              </a:rPr>
              <a:t>. </a:t>
            </a:r>
            <a:r>
              <a:rPr lang="en-US" sz="2200" dirty="0">
                <a:effectLst/>
                <a:latin typeface="Calibri (Κυρίως κείμενο)"/>
                <a:ea typeface="Calibri" panose="020F0502020204030204" pitchFamily="34" charset="0"/>
                <a:cs typeface="Times New Roman" panose="02020603050405020304" pitchFamily="18" charset="0"/>
              </a:rPr>
              <a:t>p</a:t>
            </a:r>
            <a:r>
              <a:rPr lang="el-GR" sz="2200" dirty="0">
                <a:effectLst/>
                <a:latin typeface="Calibri (Κυρίως κείμενο)"/>
                <a:ea typeface="Calibri" panose="020F0502020204030204" pitchFamily="34" charset="0"/>
                <a:cs typeface="Times New Roman" panose="02020603050405020304" pitchFamily="18" charset="0"/>
              </a:rPr>
              <a:t>saroloco.org</a:t>
            </a:r>
            <a:endParaRPr lang="en-US" sz="2200" dirty="0">
              <a:effectLst/>
              <a:latin typeface="Calibri (Κυρίως κείμενο)"/>
              <a:ea typeface="Calibri" panose="020F0502020204030204" pitchFamily="34" charset="0"/>
              <a:cs typeface="Times New Roman" panose="02020603050405020304" pitchFamily="18" charset="0"/>
            </a:endParaRPr>
          </a:p>
          <a:p>
            <a:pPr marL="0" indent="0">
              <a:lnSpc>
                <a:spcPct val="107000"/>
              </a:lnSpc>
              <a:spcAft>
                <a:spcPts val="800"/>
              </a:spcAft>
              <a:buNone/>
              <a:tabLst>
                <a:tab pos="4581525" algn="l"/>
              </a:tabLst>
            </a:pPr>
            <a:endParaRPr lang="el-GR" sz="1400" dirty="0">
              <a:effectLst/>
              <a:latin typeface="Calibri (Κυρίως κείμενο)"/>
              <a:ea typeface="Calibri" panose="020F0502020204030204" pitchFamily="34" charset="0"/>
              <a:cs typeface="Times New Roman" panose="02020603050405020304" pitchFamily="18" charset="0"/>
            </a:endParaRPr>
          </a:p>
          <a:p>
            <a:pPr marL="0" indent="0">
              <a:lnSpc>
                <a:spcPct val="107000"/>
              </a:lnSpc>
              <a:spcAft>
                <a:spcPts val="800"/>
              </a:spcAft>
              <a:buNone/>
              <a:tabLst>
                <a:tab pos="4581525" algn="l"/>
              </a:tabLst>
            </a:pPr>
            <a:r>
              <a:rPr lang="el-GR" sz="1400" dirty="0">
                <a:effectLst/>
                <a:latin typeface="Calibri (Κυρίως κείμενο)"/>
                <a:ea typeface="Calibri" panose="020F0502020204030204" pitchFamily="34" charset="0"/>
                <a:cs typeface="Times New Roman" panose="02020603050405020304" pitchFamily="18" charset="0"/>
              </a:rPr>
              <a:t>  </a:t>
            </a:r>
          </a:p>
        </p:txBody>
      </p:sp>
      <p:pic>
        <p:nvPicPr>
          <p:cNvPr id="5" name="Εικόνα 4">
            <a:extLst>
              <a:ext uri="{FF2B5EF4-FFF2-40B4-BE49-F238E27FC236}">
                <a16:creationId xmlns:a16="http://schemas.microsoft.com/office/drawing/2014/main" id="{88E9DE0D-2A81-4623-BF2B-14AEDBD65AD7}"/>
              </a:ext>
            </a:extLst>
          </p:cNvPr>
          <p:cNvPicPr>
            <a:picLocks noChangeAspect="1"/>
          </p:cNvPicPr>
          <p:nvPr/>
        </p:nvPicPr>
        <p:blipFill rotWithShape="1">
          <a:blip r:embed="rId4">
            <a:extLst>
              <a:ext uri="{28A0092B-C50C-407E-A947-70E740481C1C}">
                <a14:useLocalDpi xmlns:a14="http://schemas.microsoft.com/office/drawing/2010/main" val="0"/>
              </a:ext>
            </a:extLst>
          </a:blip>
          <a:srcRect l="5250" r="1950" b="2"/>
          <a:stretch/>
        </p:blipFill>
        <p:spPr>
          <a:xfrm>
            <a:off x="6182944" y="557189"/>
            <a:ext cx="5170852" cy="5571898"/>
          </a:xfrm>
          <a:prstGeom prst="rect">
            <a:avLst/>
          </a:prstGeom>
          <a:effectLst/>
        </p:spPr>
      </p:pic>
      <p:pic>
        <p:nvPicPr>
          <p:cNvPr id="4" name="Εικόνα 3">
            <a:extLst>
              <a:ext uri="{FF2B5EF4-FFF2-40B4-BE49-F238E27FC236}">
                <a16:creationId xmlns:a16="http://schemas.microsoft.com/office/drawing/2014/main" id="{DF495CFF-DBAB-48C0-9A19-323D2F70F98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8500" y="6246862"/>
            <a:ext cx="559700" cy="197167"/>
          </a:xfrm>
          <a:prstGeom prst="rect">
            <a:avLst/>
          </a:prstGeom>
        </p:spPr>
      </p:pic>
      <p:sp>
        <p:nvSpPr>
          <p:cNvPr id="6" name="TextBox 5">
            <a:extLst>
              <a:ext uri="{FF2B5EF4-FFF2-40B4-BE49-F238E27FC236}">
                <a16:creationId xmlns:a16="http://schemas.microsoft.com/office/drawing/2014/main" id="{967B242A-9428-4CBC-AA94-9947A4FD88BF}"/>
              </a:ext>
            </a:extLst>
          </p:cNvPr>
          <p:cNvSpPr txBox="1"/>
          <p:nvPr/>
        </p:nvSpPr>
        <p:spPr>
          <a:xfrm>
            <a:off x="838200" y="6255657"/>
            <a:ext cx="8576733" cy="246221"/>
          </a:xfrm>
          <a:prstGeom prst="rect">
            <a:avLst/>
          </a:prstGeom>
          <a:noFill/>
        </p:spPr>
        <p:txBody>
          <a:bodyPr wrap="square" rtlCol="0">
            <a:spAutoFit/>
          </a:bodyPr>
          <a:lstStyle/>
          <a:p>
            <a:r>
              <a:rPr lang="en-US" sz="1000" dirty="0">
                <a:effectLst/>
                <a:latin typeface="Calibri (Κυρίως κείμενο)"/>
                <a:ea typeface="Calibri" panose="020F0502020204030204" pitchFamily="34" charset="0"/>
                <a:cs typeface="Times New Roman" panose="02020603050405020304" pitchFamily="18" charset="0"/>
              </a:rPr>
              <a:t>Lessons are shareable with attribution for non-commercial use only, and if </a:t>
            </a:r>
            <a:r>
              <a:rPr lang="el-GR" sz="1000" dirty="0">
                <a:effectLst/>
                <a:latin typeface="Calibri (Κυρίως κείμενο)"/>
                <a:ea typeface="Calibri" panose="020F0502020204030204" pitchFamily="34" charset="0"/>
                <a:cs typeface="Times New Roman" panose="02020603050405020304" pitchFamily="18" charset="0"/>
              </a:rPr>
              <a:t> </a:t>
            </a:r>
            <a:r>
              <a:rPr lang="en-US" sz="1000" dirty="0">
                <a:effectLst/>
                <a:latin typeface="Calibri (Κυρίως κείμενο)"/>
                <a:ea typeface="Calibri" panose="020F0502020204030204" pitchFamily="34" charset="0"/>
                <a:cs typeface="Times New Roman" panose="02020603050405020304" pitchFamily="18" charset="0"/>
              </a:rPr>
              <a:t>remixed, must distributed under the same license</a:t>
            </a:r>
            <a:endParaRPr lang="el-GR" sz="1000" dirty="0"/>
          </a:p>
        </p:txBody>
      </p:sp>
    </p:spTree>
    <p:extLst>
      <p:ext uri="{BB962C8B-B14F-4D97-AF65-F5344CB8AC3E}">
        <p14:creationId xmlns:p14="http://schemas.microsoft.com/office/powerpoint/2010/main" val="2872136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7F7CE1A7-FD73-4764-A150-67CF687B81C8}"/>
              </a:ext>
            </a:extLst>
          </p:cNvPr>
          <p:cNvPicPr>
            <a:picLocks noChangeAspect="1"/>
          </p:cNvPicPr>
          <p:nvPr/>
        </p:nvPicPr>
        <p:blipFill rotWithShape="1">
          <a:blip r:embed="rId2">
            <a:extLst>
              <a:ext uri="{28A0092B-C50C-407E-A947-70E740481C1C}">
                <a14:useLocalDpi xmlns:a14="http://schemas.microsoft.com/office/drawing/2010/main" val="0"/>
              </a:ext>
            </a:extLst>
          </a:blip>
          <a:srcRect t="20880" r="8713" b="4431"/>
          <a:stretch/>
        </p:blipFill>
        <p:spPr>
          <a:xfrm>
            <a:off x="0" y="1"/>
            <a:ext cx="12192000" cy="6857999"/>
          </a:xfrm>
          <a:prstGeom prst="rect">
            <a:avLst/>
          </a:prstGeom>
        </p:spPr>
      </p:pic>
      <p:sp>
        <p:nvSpPr>
          <p:cNvPr id="38" name="Rectangle 29">
            <a:extLst>
              <a:ext uri="{FF2B5EF4-FFF2-40B4-BE49-F238E27FC236}">
                <a16:creationId xmlns:a16="http://schemas.microsoft.com/office/drawing/2014/main" id="{2B1D4F77-A17C-43D7-B7FA-545148E4E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4332307"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46AF239E-3C80-43D3-98C9-A400C4FE1C5A}"/>
              </a:ext>
            </a:extLst>
          </p:cNvPr>
          <p:cNvSpPr>
            <a:spLocks noGrp="1"/>
          </p:cNvSpPr>
          <p:nvPr>
            <p:ph type="title"/>
          </p:nvPr>
        </p:nvSpPr>
        <p:spPr>
          <a:xfrm>
            <a:off x="594805" y="640263"/>
            <a:ext cx="3759240" cy="1344975"/>
          </a:xfrm>
        </p:spPr>
        <p:txBody>
          <a:bodyPr>
            <a:normAutofit/>
          </a:bodyPr>
          <a:lstStyle/>
          <a:p>
            <a:pPr>
              <a:spcAft>
                <a:spcPts val="800"/>
              </a:spcAft>
            </a:pPr>
            <a:br>
              <a:rPr lang="en-GB" sz="1400" b="1" dirty="0">
                <a:solidFill>
                  <a:srgbClr val="00BEB4"/>
                </a:solidFill>
                <a:latin typeface="Calibri (Κυρίως κείμενο)"/>
                <a:ea typeface="Verdana" charset="0"/>
                <a:cs typeface="Verdana" charset="0"/>
              </a:rPr>
            </a:br>
            <a:r>
              <a:rPr lang="el-GR" sz="2200" b="1" dirty="0">
                <a:solidFill>
                  <a:srgbClr val="00BEB4"/>
                </a:solidFill>
                <a:latin typeface="Calibri (Κυρίως κείμενο)"/>
                <a:ea typeface="Verdana" panose="020B0604030504040204" pitchFamily="34" charset="0"/>
                <a:cs typeface="Verdana" charset="0"/>
              </a:rPr>
              <a:t>Θερμοστάτης</a:t>
            </a:r>
            <a:r>
              <a:rPr lang="en-GB" sz="2200" b="1" dirty="0">
                <a:solidFill>
                  <a:srgbClr val="00BEB4"/>
                </a:solidFill>
                <a:latin typeface="Calibri (Κυρίως κείμενο)"/>
                <a:ea typeface="Verdana" panose="020B0604030504040204" pitchFamily="34" charset="0"/>
                <a:cs typeface="Verdana" charset="0"/>
              </a:rPr>
              <a:t> 6</a:t>
            </a:r>
            <a:br>
              <a:rPr lang="el-GR" sz="1300" dirty="0">
                <a:effectLst/>
                <a:latin typeface="Calibri (Κυρίως κείμενο)"/>
                <a:ea typeface="Verdana" panose="020B0604030504040204" pitchFamily="34" charset="0"/>
                <a:cs typeface="Times New Roman" panose="02020603050405020304" pitchFamily="18" charset="0"/>
              </a:rPr>
            </a:br>
            <a:r>
              <a:rPr lang="el-GR" sz="1100" dirty="0">
                <a:latin typeface="Calibri (Κυρίως κείμενο)"/>
                <a:ea typeface="Verdana" panose="020B0604030504040204" pitchFamily="34" charset="0"/>
                <a:cs typeface="Times New Roman" panose="02020603050405020304" pitchFamily="18" charset="0"/>
              </a:rPr>
              <a:t>Γαλλία</a:t>
            </a:r>
            <a:r>
              <a:rPr lang="en-US" sz="1100" dirty="0">
                <a:effectLst/>
                <a:latin typeface="Calibri (Κυρίως κείμενο)"/>
                <a:ea typeface="Verdana" panose="020B0604030504040204" pitchFamily="34" charset="0"/>
                <a:cs typeface="Times New Roman" panose="02020603050405020304" pitchFamily="18" charset="0"/>
              </a:rPr>
              <a:t> I 2018 I 4</a:t>
            </a:r>
            <a:r>
              <a:rPr lang="el-GR" sz="1100" dirty="0">
                <a:effectLst/>
                <a:latin typeface="Calibri (Κυρίως κείμενο)"/>
                <a:ea typeface="Verdana" panose="020B0604030504040204" pitchFamily="34" charset="0"/>
                <a:cs typeface="Times New Roman" panose="02020603050405020304" pitchFamily="18" charset="0"/>
              </a:rPr>
              <a:t>‘ </a:t>
            </a:r>
            <a:r>
              <a:rPr lang="en-US" sz="1100" dirty="0">
                <a:effectLst/>
                <a:latin typeface="Calibri (Κυρίως κείμενο)"/>
                <a:ea typeface="Verdana" panose="020B0604030504040204" pitchFamily="34" charset="0"/>
                <a:cs typeface="Times New Roman" panose="02020603050405020304" pitchFamily="18" charset="0"/>
              </a:rPr>
              <a:t>I </a:t>
            </a:r>
            <a:r>
              <a:rPr lang="el-GR" sz="1100" dirty="0">
                <a:effectLst/>
                <a:latin typeface="Calibri (Κυρίως κείμενο)"/>
                <a:ea typeface="Verdana" panose="020B0604030504040204" pitchFamily="34" charset="0"/>
                <a:cs typeface="Times New Roman" panose="02020603050405020304" pitchFamily="18" charset="0"/>
              </a:rPr>
              <a:t>Σκηνοθεσία</a:t>
            </a:r>
            <a:r>
              <a:rPr lang="en-US" sz="1100" dirty="0">
                <a:effectLst/>
                <a:latin typeface="Calibri (Κυρίως κείμενο)"/>
                <a:ea typeface="Verdana" panose="020B0604030504040204" pitchFamily="34" charset="0"/>
                <a:cs typeface="Times New Roman" panose="02020603050405020304" pitchFamily="18" charset="0"/>
              </a:rPr>
              <a:t>: Maya Av-Ron &amp; Marion </a:t>
            </a:r>
            <a:r>
              <a:rPr lang="en-US" sz="1100" dirty="0" err="1">
                <a:effectLst/>
                <a:latin typeface="Calibri (Κυρίως κείμενο)"/>
                <a:ea typeface="Verdana" panose="020B0604030504040204" pitchFamily="34" charset="0"/>
                <a:cs typeface="Times New Roman" panose="02020603050405020304" pitchFamily="18" charset="0"/>
              </a:rPr>
              <a:t>Coudert</a:t>
            </a:r>
            <a:r>
              <a:rPr lang="en-US" sz="1100" dirty="0">
                <a:effectLst/>
                <a:latin typeface="Calibri (Κυρίως κείμενο)"/>
                <a:ea typeface="Verdana" panose="020B0604030504040204" pitchFamily="34" charset="0"/>
                <a:cs typeface="Times New Roman" panose="02020603050405020304" pitchFamily="18" charset="0"/>
              </a:rPr>
              <a:t> &amp; Mylene </a:t>
            </a:r>
            <a:r>
              <a:rPr lang="en-US" sz="1100" dirty="0" err="1">
                <a:effectLst/>
                <a:latin typeface="Calibri (Κυρίως κείμενο)"/>
                <a:ea typeface="Verdana" panose="020B0604030504040204" pitchFamily="34" charset="0"/>
                <a:cs typeface="Times New Roman" panose="02020603050405020304" pitchFamily="18" charset="0"/>
              </a:rPr>
              <a:t>Cominotti</a:t>
            </a:r>
            <a:r>
              <a:rPr lang="en-US" sz="1100" dirty="0">
                <a:effectLst/>
                <a:latin typeface="Calibri (Κυρίως κείμενο)"/>
                <a:ea typeface="Verdana" panose="020B0604030504040204" pitchFamily="34" charset="0"/>
                <a:cs typeface="Times New Roman" panose="02020603050405020304" pitchFamily="18" charset="0"/>
              </a:rPr>
              <a:t> &amp; </a:t>
            </a:r>
            <a:r>
              <a:rPr lang="en-US" sz="1100" dirty="0" err="1">
                <a:effectLst/>
                <a:latin typeface="Calibri (Κυρίως κείμενο)"/>
                <a:ea typeface="Verdana" panose="020B0604030504040204" pitchFamily="34" charset="0"/>
                <a:cs typeface="Times New Roman" panose="02020603050405020304" pitchFamily="18" charset="0"/>
              </a:rPr>
              <a:t>Sixtine</a:t>
            </a:r>
            <a:r>
              <a:rPr lang="en-US" sz="1100" dirty="0">
                <a:effectLst/>
                <a:latin typeface="Calibri (Κυρίως κείμενο)"/>
                <a:ea typeface="Verdana" panose="020B0604030504040204" pitchFamily="34" charset="0"/>
                <a:cs typeface="Times New Roman" panose="02020603050405020304" pitchFamily="18" charset="0"/>
              </a:rPr>
              <a:t> </a:t>
            </a:r>
            <a:r>
              <a:rPr lang="en-US" sz="1100" dirty="0" err="1">
                <a:effectLst/>
                <a:latin typeface="Calibri (Κυρίως κείμενο)"/>
                <a:ea typeface="Verdana" panose="020B0604030504040204" pitchFamily="34" charset="0"/>
                <a:cs typeface="Times New Roman" panose="02020603050405020304" pitchFamily="18" charset="0"/>
              </a:rPr>
              <a:t>Dano</a:t>
            </a:r>
            <a:r>
              <a:rPr lang="en-US" sz="1100" dirty="0">
                <a:effectLst/>
                <a:latin typeface="Calibri (Κυρίως κείμενο)"/>
                <a:ea typeface="Verdana" panose="020B0604030504040204" pitchFamily="34" charset="0"/>
                <a:cs typeface="Times New Roman" panose="02020603050405020304" pitchFamily="18" charset="0"/>
              </a:rPr>
              <a:t> </a:t>
            </a:r>
            <a:br>
              <a:rPr lang="el-GR" sz="1100" dirty="0">
                <a:effectLst/>
                <a:latin typeface="Calibri (Κυρίως κείμενο)"/>
                <a:ea typeface="Verdana" panose="020B0604030504040204" pitchFamily="34" charset="0"/>
                <a:cs typeface="Times New Roman" panose="02020603050405020304" pitchFamily="18" charset="0"/>
              </a:rPr>
            </a:br>
            <a:br>
              <a:rPr lang="el-GR" sz="1300" dirty="0">
                <a:effectLst/>
                <a:latin typeface="Calibri (Κυρίως κείμενο)"/>
                <a:ea typeface="Verdana" panose="020B0604030504040204" pitchFamily="34" charset="0"/>
                <a:cs typeface="Times New Roman" panose="02020603050405020304" pitchFamily="18" charset="0"/>
              </a:rPr>
            </a:br>
            <a:endParaRPr lang="el-GR" sz="1300" dirty="0">
              <a:latin typeface="Calibri (Κυρίως κείμενο)"/>
              <a:ea typeface="Verdana" panose="020B0604030504040204" pitchFamily="34" charset="0"/>
            </a:endParaRPr>
          </a:p>
        </p:txBody>
      </p:sp>
      <p:sp>
        <p:nvSpPr>
          <p:cNvPr id="3" name="Θέση περιεχομένου 2">
            <a:extLst>
              <a:ext uri="{FF2B5EF4-FFF2-40B4-BE49-F238E27FC236}">
                <a16:creationId xmlns:a16="http://schemas.microsoft.com/office/drawing/2014/main" id="{CE1A469A-8D6E-4741-8027-DF23E1E02388}"/>
              </a:ext>
            </a:extLst>
          </p:cNvPr>
          <p:cNvSpPr>
            <a:spLocks noGrp="1"/>
          </p:cNvSpPr>
          <p:nvPr>
            <p:ph idx="1"/>
          </p:nvPr>
        </p:nvSpPr>
        <p:spPr>
          <a:xfrm>
            <a:off x="594110" y="2121763"/>
            <a:ext cx="3764826" cy="3773010"/>
          </a:xfrm>
        </p:spPr>
        <p:txBody>
          <a:bodyPr>
            <a:normAutofit/>
          </a:bodyPr>
          <a:lstStyle/>
          <a:p>
            <a:pPr marL="0" indent="0">
              <a:buNone/>
            </a:pPr>
            <a:r>
              <a:rPr lang="el-GR" sz="1400" b="0" i="0" dirty="0">
                <a:effectLst/>
                <a:latin typeface="Calibri (Κυρίως κείμενο)"/>
                <a:ea typeface="Verdana" panose="020B0604030504040204" pitchFamily="34" charset="0"/>
              </a:rPr>
              <a:t>Η Νταϊάν δεν μπορεί πλέον να αγνοεί τη διαρροή από το ταβάνι πάνω από το οικογενειακό τραπέζι.</a:t>
            </a:r>
          </a:p>
          <a:p>
            <a:pPr marL="0" indent="0">
              <a:buNone/>
            </a:pPr>
            <a:endParaRPr lang="en-US" sz="1400" dirty="0">
              <a:latin typeface="Calibri (Κυρίως κείμενο)"/>
              <a:ea typeface="Verdana" panose="020B0604030504040204" pitchFamily="34" charset="0"/>
            </a:endParaRPr>
          </a:p>
          <a:p>
            <a:pPr marL="0" indent="0">
              <a:buNone/>
            </a:pPr>
            <a:r>
              <a:rPr lang="el-GR" sz="1400" b="0" i="0" dirty="0">
                <a:effectLst/>
                <a:latin typeface="Calibri (Κυρίως κείμενο)"/>
                <a:ea typeface="Verdana" panose="020B0604030504040204" pitchFamily="34" charset="0"/>
              </a:rPr>
              <a:t>Μια έφηβη προσπαθεί να πείσει την οικογένειά της να επισκευάσει μια διαρροή νερού που απειλεί το σπίτι της κατά τη διάρκεια ενός οικογενειακού γεύματος... Και πολύ γρήγορα, η κατάσταση κλιμακώνεται. Αλληγορία ενός κόσμου βυθισμένου στην αδιαφορία επειδή δεν μπορεί να εξελιχθεί για να λάβει πλήρως υπόψη την </a:t>
            </a:r>
            <a:r>
              <a:rPr lang="el-GR" sz="1400" b="1" i="0" dirty="0">
                <a:effectLst/>
                <a:latin typeface="Calibri (Κυρίως κείμενο)"/>
                <a:ea typeface="Verdana" panose="020B0604030504040204" pitchFamily="34" charset="0"/>
              </a:rPr>
              <a:t>κλιματική αλλαγή </a:t>
            </a:r>
            <a:r>
              <a:rPr lang="el-GR" sz="1400" b="0" i="0" dirty="0">
                <a:effectLst/>
                <a:latin typeface="Calibri (Κυρίως κείμενο)"/>
                <a:ea typeface="Verdana" panose="020B0604030504040204" pitchFamily="34" charset="0"/>
              </a:rPr>
              <a:t>και τον «υπαρξιακό κίνδυνο» που προκαλείται.</a:t>
            </a:r>
            <a:endParaRPr lang="el-GR" sz="1400" dirty="0">
              <a:latin typeface="Calibri (Κυρίως κείμενο)"/>
              <a:ea typeface="Verdana" panose="020B0604030504040204" pitchFamily="34" charset="0"/>
            </a:endParaRPr>
          </a:p>
        </p:txBody>
      </p:sp>
      <p:pic>
        <p:nvPicPr>
          <p:cNvPr id="6" name="Εικόνα 5">
            <a:hlinkClick r:id="rId3"/>
            <a:extLst>
              <a:ext uri="{FF2B5EF4-FFF2-40B4-BE49-F238E27FC236}">
                <a16:creationId xmlns:a16="http://schemas.microsoft.com/office/drawing/2014/main" id="{B55966DE-CC24-4A4C-9AE9-6B7713432C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378507"/>
            <a:ext cx="1263479" cy="479492"/>
          </a:xfrm>
          <a:prstGeom prst="rect">
            <a:avLst/>
          </a:prstGeom>
        </p:spPr>
      </p:pic>
    </p:spTree>
    <p:extLst>
      <p:ext uri="{BB962C8B-B14F-4D97-AF65-F5344CB8AC3E}">
        <p14:creationId xmlns:p14="http://schemas.microsoft.com/office/powerpoint/2010/main" val="4492445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Εικόνα 4" descr="Εικόνα που περιέχει ουρανός, νερό&#10;&#10;Περιγραφή που δημιουργήθηκε αυτόματα">
            <a:extLst>
              <a:ext uri="{FF2B5EF4-FFF2-40B4-BE49-F238E27FC236}">
                <a16:creationId xmlns:a16="http://schemas.microsoft.com/office/drawing/2014/main" id="{AAEF98EB-2E86-4899-8B2C-9883253E140A}"/>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l="10" r="19545" b="-1"/>
          <a:stretch/>
        </p:blipFill>
        <p:spPr>
          <a:xfrm>
            <a:off x="20" y="1"/>
            <a:ext cx="12191980" cy="6857999"/>
          </a:xfrm>
          <a:prstGeom prst="rect">
            <a:avLst/>
          </a:prstGeom>
        </p:spPr>
      </p:pic>
      <p:sp>
        <p:nvSpPr>
          <p:cNvPr id="2" name="Τίτλος 1">
            <a:extLst>
              <a:ext uri="{FF2B5EF4-FFF2-40B4-BE49-F238E27FC236}">
                <a16:creationId xmlns:a16="http://schemas.microsoft.com/office/drawing/2014/main" id="{33903EE8-764D-4E4B-8062-BDFC5FF340AA}"/>
              </a:ext>
            </a:extLst>
          </p:cNvPr>
          <p:cNvSpPr>
            <a:spLocks noGrp="1"/>
          </p:cNvSpPr>
          <p:nvPr>
            <p:ph type="title"/>
          </p:nvPr>
        </p:nvSpPr>
        <p:spPr>
          <a:xfrm>
            <a:off x="838201" y="1065862"/>
            <a:ext cx="3313164" cy="4726276"/>
          </a:xfrm>
        </p:spPr>
        <p:txBody>
          <a:bodyPr>
            <a:normAutofit/>
          </a:bodyPr>
          <a:lstStyle/>
          <a:p>
            <a:pPr algn="r"/>
            <a:r>
              <a:rPr lang="el-GR" sz="4000" b="1" dirty="0">
                <a:solidFill>
                  <a:srgbClr val="00BEB4"/>
                </a:solidFill>
                <a:latin typeface="Calibri (Κυρίως κείμενο)"/>
                <a:ea typeface="Verdana" charset="0"/>
                <a:cs typeface="+mn-cs"/>
              </a:rPr>
              <a:t>Μιλάμε </a:t>
            </a:r>
            <a:br>
              <a:rPr lang="el-GR" sz="4000" b="1" dirty="0">
                <a:solidFill>
                  <a:srgbClr val="00BEB4"/>
                </a:solidFill>
                <a:latin typeface="Calibri (Κυρίως κείμενο)"/>
                <a:ea typeface="Verdana" charset="0"/>
                <a:cs typeface="+mn-cs"/>
              </a:rPr>
            </a:br>
            <a:r>
              <a:rPr lang="el-GR" sz="4000" b="1" dirty="0">
                <a:solidFill>
                  <a:srgbClr val="00BEB4"/>
                </a:solidFill>
                <a:latin typeface="Calibri (Κυρίως κείμενο)"/>
                <a:ea typeface="Verdana" charset="0"/>
                <a:cs typeface="+mn-cs"/>
              </a:rPr>
              <a:t>γι’ αυτό πριν την ταινία</a:t>
            </a:r>
            <a:br>
              <a:rPr kumimoji="0" lang="en-US" sz="4000" b="0" i="0" u="none" strike="noStrike" kern="1200" cap="none" spc="0" normalizeH="0" baseline="0" noProof="0" dirty="0">
                <a:ln>
                  <a:noFill/>
                </a:ln>
                <a:solidFill>
                  <a:srgbClr val="FFFFFF"/>
                </a:solidFill>
                <a:effectLst/>
                <a:uLnTx/>
                <a:uFillTx/>
                <a:latin typeface="Calibri (Κυρίως κείμενο)"/>
                <a:ea typeface="+mn-ea"/>
                <a:cs typeface="+mn-cs"/>
              </a:rPr>
            </a:br>
            <a:endParaRPr lang="el-GR" sz="4000" dirty="0">
              <a:solidFill>
                <a:srgbClr val="FFFFFF"/>
              </a:solidFill>
              <a:latin typeface="Calibri (Κυρίως κείμενο)"/>
            </a:endParaRPr>
          </a:p>
        </p:txBody>
      </p:sp>
      <p:cxnSp>
        <p:nvCxnSpPr>
          <p:cNvPr id="12" name="Straight Connector 11">
            <a:extLst>
              <a:ext uri="{FF2B5EF4-FFF2-40B4-BE49-F238E27FC236}">
                <a16:creationId xmlns:a16="http://schemas.microsoft.com/office/drawing/2014/main" id="{67182200-4859-4C8D-BCBB-55B245C28B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Θέση περιεχομένου 2">
            <a:extLst>
              <a:ext uri="{FF2B5EF4-FFF2-40B4-BE49-F238E27FC236}">
                <a16:creationId xmlns:a16="http://schemas.microsoft.com/office/drawing/2014/main" id="{5FEAD4EA-61A8-4E7D-B53A-0FFF69F95F40}"/>
              </a:ext>
            </a:extLst>
          </p:cNvPr>
          <p:cNvSpPr>
            <a:spLocks noGrp="1"/>
          </p:cNvSpPr>
          <p:nvPr>
            <p:ph idx="1"/>
          </p:nvPr>
        </p:nvSpPr>
        <p:spPr>
          <a:xfrm>
            <a:off x="5155379" y="1065862"/>
            <a:ext cx="5744685" cy="4726276"/>
          </a:xfrm>
        </p:spPr>
        <p:txBody>
          <a:bodyPr anchor="ctr">
            <a:normAutofit lnSpcReduction="10000"/>
          </a:bodyPr>
          <a:lstStyle/>
          <a:p>
            <a:pPr marL="0" lvl="0" indent="0">
              <a:buNone/>
            </a:pPr>
            <a:r>
              <a:rPr kumimoji="0" lang="el-GR" sz="2000" b="0" i="0" u="none" strike="noStrike" kern="1200" cap="none" spc="0" normalizeH="0" baseline="0" noProof="0" dirty="0">
                <a:ln>
                  <a:noFill/>
                </a:ln>
                <a:solidFill>
                  <a:srgbClr val="FFFFFF"/>
                </a:solidFill>
                <a:effectLst/>
                <a:uLnTx/>
                <a:uFillTx/>
                <a:latin typeface="Calibri (Κυρίως κείμενο)"/>
                <a:ea typeface="Verdana" charset="0"/>
                <a:cs typeface="Verdana" charset="0"/>
              </a:rPr>
              <a:t>Γιατί νομίζετε ότι οι επιστήμονες ανησυχούν τόσο πολύ για την κλιματική αλλαγή;</a:t>
            </a:r>
          </a:p>
          <a:p>
            <a:pPr marL="0" lvl="0" indent="0">
              <a:buNone/>
            </a:pPr>
            <a:endParaRPr kumimoji="0" lang="el-GR" sz="2000" b="0" i="0" u="none" strike="noStrike" kern="1200" cap="none" spc="0" normalizeH="0" baseline="0" noProof="0" dirty="0">
              <a:ln>
                <a:noFill/>
              </a:ln>
              <a:solidFill>
                <a:srgbClr val="FFFFFF"/>
              </a:solidFill>
              <a:effectLst/>
              <a:uLnTx/>
              <a:uFillTx/>
              <a:latin typeface="Calibri (Κυρίως κείμενο)"/>
              <a:ea typeface="Verdana" charset="0"/>
              <a:cs typeface="Verdana" charset="0"/>
            </a:endParaRPr>
          </a:p>
          <a:p>
            <a:pPr marL="0" lvl="0" indent="0">
              <a:buNone/>
            </a:pPr>
            <a:r>
              <a:rPr kumimoji="0" lang="el-GR" sz="2000" b="0" i="0" u="none" strike="noStrike" kern="1200" cap="none" spc="0" normalizeH="0" baseline="0" noProof="0" dirty="0">
                <a:ln>
                  <a:noFill/>
                </a:ln>
                <a:solidFill>
                  <a:srgbClr val="FFFFFF"/>
                </a:solidFill>
                <a:effectLst/>
                <a:uLnTx/>
                <a:uFillTx/>
                <a:latin typeface="Calibri (Κυρίως κείμενο)"/>
                <a:ea typeface="Verdana" charset="0"/>
                <a:cs typeface="Verdana" charset="0"/>
              </a:rPr>
              <a:t>Ποιες πιστεύετε ότι είναι οι κύριες αιτίες της κλιματικής αλλαγής;</a:t>
            </a:r>
            <a:br>
              <a:rPr kumimoji="0" lang="en-GB" sz="1400" b="0" i="0" u="none" strike="noStrike" kern="1200" cap="none" spc="0" normalizeH="0" baseline="0" noProof="0" dirty="0">
                <a:ln>
                  <a:noFill/>
                </a:ln>
                <a:solidFill>
                  <a:srgbClr val="FFFFFF"/>
                </a:solidFill>
                <a:effectLst/>
                <a:uLnTx/>
                <a:uFillTx/>
                <a:latin typeface="Verdana" charset="0"/>
                <a:ea typeface="Verdana" charset="0"/>
                <a:cs typeface="Verdana" charset="0"/>
              </a:rPr>
            </a:br>
            <a:endParaRPr kumimoji="0" lang="en-GB" sz="1400" b="0" i="0" u="none" strike="noStrike" kern="1200" cap="none" spc="0" normalizeH="0" baseline="0" noProof="0" dirty="0">
              <a:ln>
                <a:noFill/>
              </a:ln>
              <a:solidFill>
                <a:srgbClr val="FFFFFF"/>
              </a:solidFill>
              <a:effectLst/>
              <a:uLnTx/>
              <a:uFillTx/>
              <a:latin typeface="Verdana" charset="0"/>
              <a:ea typeface="Verdana" charset="0"/>
              <a:cs typeface="Verdana" charset="0"/>
            </a:endParaRPr>
          </a:p>
          <a:p>
            <a:pPr marL="0" indent="0">
              <a:buNone/>
            </a:pPr>
            <a:endParaRPr lang="en-GB" sz="1400" b="1" baseline="0" dirty="0">
              <a:solidFill>
                <a:srgbClr val="FFFFFF"/>
              </a:solidFill>
            </a:endParaRPr>
          </a:p>
          <a:p>
            <a:pPr marL="0" indent="0">
              <a:buNone/>
            </a:pPr>
            <a:r>
              <a:rPr lang="el-GR" sz="1400" b="1" baseline="0" dirty="0">
                <a:solidFill>
                  <a:srgbClr val="FFFFFF"/>
                </a:solidFill>
              </a:rPr>
              <a:t>Σημειώσεις Δασκάλων</a:t>
            </a:r>
          </a:p>
          <a:p>
            <a:pPr marL="0" indent="0">
              <a:buNone/>
            </a:pPr>
            <a:r>
              <a:rPr lang="el-GR" sz="1400" baseline="0" dirty="0">
                <a:solidFill>
                  <a:srgbClr val="FFFFFF"/>
                </a:solidFill>
              </a:rPr>
              <a:t>Η κλιματική αλλαγή υπήρξε ένα πολύ σημαντικό θέμα για τους ανθρώπους σε όλο τον κόσμο τα τελευταία δέκα χρόνια. Κορυφαίοι επιστήμονες από όλο τον κόσμο ανησυχούν ότι η ατμόσφαιρα και η θερμοκρασία της γης γίνονται πολύ ζεστές και ότι αυτό προκαλείται από την ανθρώπινη και βιομηχανική ρύπανση, ειδικά το υπερβολικό διοξείδιο του άνθρακα στην ατμόσφαιρα. Πράγματα όπως η υπερβολική αφθονία εργοστασίων και η αποψίλωση των τροπικών δασών σε όλο τον κόσμο είναι οι σαφέστερες αιτίες της κλιματικής αλλαγής. Ενώ ορισμένοι διαφωνούν για το πόσα πρέπει να κάνουμε για να αποτρέψουμε την υπερβολική ζέστη του κλίματός μας, οι πιο λογικές κυβερνήσεις σε όλο τον κόσμο προτρέπουν τους ανθρώπους να συνειδητοποιήσουν καλύτερα το ζήτημα.</a:t>
            </a:r>
            <a:endParaRPr lang="el-GR" sz="1400" dirty="0">
              <a:solidFill>
                <a:srgbClr val="FFFFFF"/>
              </a:solidFill>
            </a:endParaRPr>
          </a:p>
        </p:txBody>
      </p:sp>
      <p:pic>
        <p:nvPicPr>
          <p:cNvPr id="7" name="Εικόνα 6">
            <a:hlinkClick r:id="rId3"/>
            <a:extLst>
              <a:ext uri="{FF2B5EF4-FFF2-40B4-BE49-F238E27FC236}">
                <a16:creationId xmlns:a16="http://schemas.microsoft.com/office/drawing/2014/main" id="{A3E8AAF5-2D66-4897-8F5C-00EFBEB52C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378507"/>
            <a:ext cx="1263479" cy="479492"/>
          </a:xfrm>
          <a:prstGeom prst="rect">
            <a:avLst/>
          </a:prstGeom>
        </p:spPr>
      </p:pic>
    </p:spTree>
    <p:extLst>
      <p:ext uri="{BB962C8B-B14F-4D97-AF65-F5344CB8AC3E}">
        <p14:creationId xmlns:p14="http://schemas.microsoft.com/office/powerpoint/2010/main" val="2641455929"/>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Εικόνα 4" descr="Εικόνα που περιέχει ουρανός, νερό&#10;&#10;Περιγραφή που δημιουργήθηκε αυτόματα">
            <a:extLst>
              <a:ext uri="{FF2B5EF4-FFF2-40B4-BE49-F238E27FC236}">
                <a16:creationId xmlns:a16="http://schemas.microsoft.com/office/drawing/2014/main" id="{AAEF98EB-2E86-4899-8B2C-9883253E140A}"/>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l="10" r="19545" b="-1"/>
          <a:stretch/>
        </p:blipFill>
        <p:spPr>
          <a:xfrm>
            <a:off x="20" y="1"/>
            <a:ext cx="12191980" cy="6857999"/>
          </a:xfrm>
          <a:prstGeom prst="rect">
            <a:avLst/>
          </a:prstGeom>
        </p:spPr>
      </p:pic>
      <p:sp>
        <p:nvSpPr>
          <p:cNvPr id="2" name="Τίτλος 1">
            <a:extLst>
              <a:ext uri="{FF2B5EF4-FFF2-40B4-BE49-F238E27FC236}">
                <a16:creationId xmlns:a16="http://schemas.microsoft.com/office/drawing/2014/main" id="{33903EE8-764D-4E4B-8062-BDFC5FF340AA}"/>
              </a:ext>
            </a:extLst>
          </p:cNvPr>
          <p:cNvSpPr>
            <a:spLocks noGrp="1"/>
          </p:cNvSpPr>
          <p:nvPr>
            <p:ph type="title"/>
          </p:nvPr>
        </p:nvSpPr>
        <p:spPr>
          <a:xfrm>
            <a:off x="124186" y="1065862"/>
            <a:ext cx="4301044" cy="4726276"/>
          </a:xfrm>
        </p:spPr>
        <p:txBody>
          <a:bodyPr>
            <a:normAutofit/>
          </a:bodyPr>
          <a:lstStyle/>
          <a:p>
            <a:pPr algn="r"/>
            <a:r>
              <a:rPr lang="el-GR" sz="4000" b="1" dirty="0">
                <a:solidFill>
                  <a:srgbClr val="00BEB4"/>
                </a:solidFill>
                <a:latin typeface="Calibri (Κυρίως κείμενο)"/>
                <a:ea typeface="Verdana" charset="0"/>
                <a:cs typeface="+mn-cs"/>
              </a:rPr>
              <a:t>Αμέσως</a:t>
            </a:r>
            <a:br>
              <a:rPr lang="en-US" sz="4000" b="1" dirty="0">
                <a:solidFill>
                  <a:srgbClr val="00BEB4"/>
                </a:solidFill>
                <a:latin typeface="Calibri (Κυρίως κείμενο)"/>
                <a:ea typeface="Verdana" charset="0"/>
                <a:cs typeface="+mn-cs"/>
              </a:rPr>
            </a:br>
            <a:r>
              <a:rPr lang="el-GR" sz="4000" b="1" dirty="0">
                <a:solidFill>
                  <a:srgbClr val="00BEB4"/>
                </a:solidFill>
                <a:latin typeface="Calibri (Κυρίως κείμενο)"/>
                <a:ea typeface="Verdana" charset="0"/>
                <a:cs typeface="+mn-cs"/>
              </a:rPr>
              <a:t> μετά την</a:t>
            </a:r>
            <a:br>
              <a:rPr lang="en-US" sz="4000" b="1" dirty="0">
                <a:solidFill>
                  <a:srgbClr val="00BEB4"/>
                </a:solidFill>
                <a:latin typeface="Calibri (Κυρίως κείμενο)"/>
                <a:ea typeface="Verdana" charset="0"/>
                <a:cs typeface="+mn-cs"/>
              </a:rPr>
            </a:br>
            <a:r>
              <a:rPr lang="el-GR" sz="4000" b="1" dirty="0">
                <a:solidFill>
                  <a:srgbClr val="00BEB4"/>
                </a:solidFill>
                <a:latin typeface="Calibri (Κυρίως κείμενο)"/>
                <a:ea typeface="Verdana" charset="0"/>
                <a:cs typeface="+mn-cs"/>
              </a:rPr>
              <a:t>παρακολούθηση </a:t>
            </a:r>
            <a:br>
              <a:rPr lang="en-US" sz="4000" b="1" dirty="0">
                <a:solidFill>
                  <a:srgbClr val="00BEB4"/>
                </a:solidFill>
                <a:latin typeface="Calibri (Κυρίως κείμενο)"/>
                <a:ea typeface="Verdana" charset="0"/>
                <a:cs typeface="+mn-cs"/>
              </a:rPr>
            </a:br>
            <a:r>
              <a:rPr lang="el-GR" sz="4000" b="1" dirty="0">
                <a:solidFill>
                  <a:srgbClr val="00BEB4"/>
                </a:solidFill>
                <a:latin typeface="Calibri (Κυρίως κείμενο)"/>
                <a:ea typeface="Verdana" charset="0"/>
                <a:cs typeface="+mn-cs"/>
              </a:rPr>
              <a:t>της ταινίας </a:t>
            </a:r>
            <a:endParaRPr lang="el-GR" sz="4000" dirty="0">
              <a:solidFill>
                <a:srgbClr val="FFFFFF"/>
              </a:solidFill>
              <a:latin typeface="Calibri (Κυρίως κείμενο)"/>
            </a:endParaRPr>
          </a:p>
        </p:txBody>
      </p:sp>
      <p:cxnSp>
        <p:nvCxnSpPr>
          <p:cNvPr id="12" name="Straight Connector 11">
            <a:extLst>
              <a:ext uri="{FF2B5EF4-FFF2-40B4-BE49-F238E27FC236}">
                <a16:creationId xmlns:a16="http://schemas.microsoft.com/office/drawing/2014/main" id="{67182200-4859-4C8D-BCBB-55B245C28B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Θέση περιεχομένου 2">
            <a:extLst>
              <a:ext uri="{FF2B5EF4-FFF2-40B4-BE49-F238E27FC236}">
                <a16:creationId xmlns:a16="http://schemas.microsoft.com/office/drawing/2014/main" id="{5FEAD4EA-61A8-4E7D-B53A-0FFF69F95F40}"/>
              </a:ext>
            </a:extLst>
          </p:cNvPr>
          <p:cNvSpPr>
            <a:spLocks noGrp="1"/>
          </p:cNvSpPr>
          <p:nvPr>
            <p:ph idx="1"/>
          </p:nvPr>
        </p:nvSpPr>
        <p:spPr>
          <a:xfrm>
            <a:off x="5155379" y="1065862"/>
            <a:ext cx="5744685" cy="4726276"/>
          </a:xfrm>
        </p:spPr>
        <p:txBody>
          <a:bodyPr anchor="ctr">
            <a:normAutofit lnSpcReduction="10000"/>
          </a:bodyPr>
          <a:lstStyle/>
          <a:p>
            <a:pPr marL="0" indent="0">
              <a:buNone/>
            </a:pPr>
            <a:endParaRPr lang="en-US" sz="1400" dirty="0">
              <a:latin typeface="Verdana" panose="020B0604030504040204" pitchFamily="34" charset="0"/>
              <a:ea typeface="Verdana" panose="020B0604030504040204" pitchFamily="34" charset="0"/>
            </a:endParaRPr>
          </a:p>
          <a:p>
            <a:pPr marL="0" indent="0">
              <a:buNone/>
            </a:pPr>
            <a:endParaRPr lang="en-US" sz="1400" dirty="0">
              <a:latin typeface="Verdana" panose="020B0604030504040204" pitchFamily="34" charset="0"/>
              <a:ea typeface="Verdana" panose="020B0604030504040204" pitchFamily="34" charset="0"/>
            </a:endParaRPr>
          </a:p>
          <a:p>
            <a:pPr marL="0" indent="0">
              <a:buNone/>
            </a:pPr>
            <a:endParaRPr lang="en-US" sz="1400" dirty="0">
              <a:latin typeface="Calibri (Κυρίως κείμενο)"/>
              <a:ea typeface="Verdana" panose="020B0604030504040204" pitchFamily="34" charset="0"/>
            </a:endParaRPr>
          </a:p>
          <a:p>
            <a:pPr marL="0" indent="0">
              <a:buNone/>
            </a:pPr>
            <a:r>
              <a:rPr lang="el-GR" sz="2000" dirty="0">
                <a:latin typeface="Calibri (Κυρίως κείμενο)"/>
                <a:ea typeface="Verdana" panose="020B0604030504040204" pitchFamily="34" charset="0"/>
              </a:rPr>
              <a:t>Ποιες ήταν οι πρώτες σας εντυπώσεις από την ταινία;</a:t>
            </a:r>
          </a:p>
          <a:p>
            <a:pPr marL="0" indent="0">
              <a:buNone/>
            </a:pPr>
            <a:r>
              <a:rPr lang="el-GR" sz="2000" dirty="0">
                <a:latin typeface="Calibri (Κυρίως κείμενο)"/>
                <a:ea typeface="Verdana" panose="020B0604030504040204" pitchFamily="34" charset="0"/>
              </a:rPr>
              <a:t>Υπάρχει κάποιος χαρακτήρας που θυμάστε έντονα;</a:t>
            </a:r>
          </a:p>
          <a:p>
            <a:pPr marL="0" indent="0">
              <a:buNone/>
            </a:pPr>
            <a:r>
              <a:rPr lang="el-GR" sz="2000" dirty="0">
                <a:latin typeface="Calibri (Κυρίως κείμενο)"/>
                <a:ea typeface="Verdana" panose="020B0604030504040204" pitchFamily="34" charset="0"/>
              </a:rPr>
              <a:t>Υποδείξτε ένα σημείο στην ταινία όπου συμβαίνει μια αλλαγή και αναφέρετε τον αντίκτυπο στις αποφάσεις της ηρωίδας. </a:t>
            </a:r>
          </a:p>
          <a:p>
            <a:pPr marL="0" indent="0">
              <a:buNone/>
            </a:pPr>
            <a:r>
              <a:rPr lang="el-GR" sz="2000" dirty="0">
                <a:latin typeface="Calibri (Κυρίως κείμενο)"/>
                <a:ea typeface="Verdana" panose="020B0604030504040204" pitchFamily="34" charset="0"/>
              </a:rPr>
              <a:t>Ποια είναι η πρώτη φράση στην ταινία; Πως σχετίζεται με το θέμα της ταινίας;</a:t>
            </a:r>
          </a:p>
          <a:p>
            <a:pPr marL="0" indent="0">
              <a:buNone/>
            </a:pPr>
            <a:r>
              <a:rPr lang="el-GR" sz="2000" dirty="0">
                <a:latin typeface="Calibri (Κυρίως κείμενο)"/>
                <a:ea typeface="Verdana" panose="020B0604030504040204" pitchFamily="34" charset="0"/>
              </a:rPr>
              <a:t>Τι αισθανθήκατε στο τέλος της ταινίας; Επιλέξτε έναν χαρακτήρα στην ταινία και γράψτε της ερώτηση που θα θέλατε να του/της κάνετε </a:t>
            </a:r>
          </a:p>
          <a:p>
            <a:pPr marL="0" lvl="0" indent="0">
              <a:buNone/>
            </a:pPr>
            <a:br>
              <a:rPr kumimoji="0" lang="en-GB" sz="1400" b="0" i="0" u="none" strike="noStrike" kern="1200" cap="none" spc="0" normalizeH="0" baseline="0" noProof="0" dirty="0">
                <a:ln>
                  <a:noFill/>
                </a:ln>
                <a:solidFill>
                  <a:srgbClr val="FFFFFF"/>
                </a:solidFill>
                <a:effectLst/>
                <a:uLnTx/>
                <a:uFillTx/>
                <a:latin typeface="Verdana" charset="0"/>
                <a:ea typeface="Verdana" charset="0"/>
                <a:cs typeface="Verdana" charset="0"/>
              </a:rPr>
            </a:br>
            <a:endParaRPr kumimoji="0" lang="en-GB" sz="1400" b="0" i="0" u="none" strike="noStrike" kern="1200" cap="none" spc="0" normalizeH="0" baseline="0" noProof="0" dirty="0">
              <a:ln>
                <a:noFill/>
              </a:ln>
              <a:solidFill>
                <a:srgbClr val="FFFFFF"/>
              </a:solidFill>
              <a:effectLst/>
              <a:uLnTx/>
              <a:uFillTx/>
              <a:latin typeface="Verdana" charset="0"/>
              <a:ea typeface="Verdana" charset="0"/>
              <a:cs typeface="Verdana" charset="0"/>
            </a:endParaRPr>
          </a:p>
          <a:p>
            <a:pPr marL="0" indent="0">
              <a:buNone/>
            </a:pPr>
            <a:endParaRPr lang="el-GR" sz="1400" dirty="0">
              <a:solidFill>
                <a:srgbClr val="FFFFFF"/>
              </a:solidFill>
            </a:endParaRPr>
          </a:p>
        </p:txBody>
      </p:sp>
      <p:pic>
        <p:nvPicPr>
          <p:cNvPr id="7" name="Εικόνα 6">
            <a:hlinkClick r:id="rId3"/>
            <a:extLst>
              <a:ext uri="{FF2B5EF4-FFF2-40B4-BE49-F238E27FC236}">
                <a16:creationId xmlns:a16="http://schemas.microsoft.com/office/drawing/2014/main" id="{FCD86179-7DD5-4734-8277-7AD3CE5FE0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393021"/>
            <a:ext cx="1263479" cy="479492"/>
          </a:xfrm>
          <a:prstGeom prst="rect">
            <a:avLst/>
          </a:prstGeom>
        </p:spPr>
      </p:pic>
    </p:spTree>
    <p:extLst>
      <p:ext uri="{BB962C8B-B14F-4D97-AF65-F5344CB8AC3E}">
        <p14:creationId xmlns:p14="http://schemas.microsoft.com/office/powerpoint/2010/main" val="1199111287"/>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CA4F0F4-2208-4151-B3AA-8713CD59591C}"/>
              </a:ext>
            </a:extLst>
          </p:cNvPr>
          <p:cNvSpPr>
            <a:spLocks noGrp="1"/>
          </p:cNvSpPr>
          <p:nvPr>
            <p:ph type="title"/>
          </p:nvPr>
        </p:nvSpPr>
        <p:spPr>
          <a:xfrm>
            <a:off x="838200" y="166255"/>
            <a:ext cx="10515600" cy="2346458"/>
          </a:xfrm>
        </p:spPr>
        <p:txBody>
          <a:bodyPr>
            <a:noAutofit/>
          </a:bodyPr>
          <a:lstStyle/>
          <a:p>
            <a:pPr marL="0" indent="0">
              <a:spcAft>
                <a:spcPts val="800"/>
              </a:spcAft>
            </a:pPr>
            <a:br>
              <a:rPr kumimoji="0" lang="el-GR" sz="2800" b="1" i="0" u="none" strike="noStrike" kern="1200" cap="none" spc="0" normalizeH="0" baseline="0" noProof="0" dirty="0">
                <a:ln>
                  <a:noFill/>
                </a:ln>
                <a:solidFill>
                  <a:srgbClr val="00BEB4"/>
                </a:solidFill>
                <a:effectLst/>
                <a:uLnTx/>
                <a:uFillTx/>
                <a:latin typeface="Calibri (Κυρίως κείμενο)"/>
                <a:ea typeface="Verdana" charset="0"/>
                <a:cs typeface="Verdana" charset="0"/>
              </a:rPr>
            </a:br>
            <a:r>
              <a:rPr kumimoji="0" lang="el-GR" sz="2500" b="1" i="0" u="none" strike="noStrike" kern="1200" cap="none" spc="0" normalizeH="0" baseline="0" noProof="0" dirty="0">
                <a:ln>
                  <a:noFill/>
                </a:ln>
                <a:solidFill>
                  <a:srgbClr val="00BEB4"/>
                </a:solidFill>
                <a:effectLst/>
                <a:uLnTx/>
                <a:uFillTx/>
                <a:latin typeface="Calibri (Κυρίως κείμενο)"/>
                <a:ea typeface="Verdana" charset="0"/>
                <a:cs typeface="Verdana" charset="0"/>
              </a:rPr>
              <a:t>Κοίτα αυτές τις εικόνες με τη σειρά</a:t>
            </a:r>
            <a:r>
              <a:rPr kumimoji="0" lang="en-US" sz="2500" b="1" i="0" u="none" strike="noStrike" kern="1200" cap="none" spc="0" normalizeH="0" baseline="0" noProof="0" dirty="0">
                <a:ln>
                  <a:noFill/>
                </a:ln>
                <a:solidFill>
                  <a:srgbClr val="00BEB4"/>
                </a:solidFill>
                <a:effectLst/>
                <a:uLnTx/>
                <a:uFillTx/>
                <a:latin typeface="Calibri (Κυρίως κείμενο)"/>
                <a:ea typeface="Verdana" charset="0"/>
                <a:cs typeface="Verdana" charset="0"/>
              </a:rPr>
              <a:t> </a:t>
            </a:r>
            <a:r>
              <a:rPr lang="el-GR" sz="2500" b="1" dirty="0">
                <a:solidFill>
                  <a:srgbClr val="00BEB4"/>
                </a:solidFill>
                <a:latin typeface="Calibri (Κυρίως κείμενο)"/>
                <a:ea typeface="Verdana" charset="0"/>
                <a:cs typeface="Verdana" charset="0"/>
              </a:rPr>
              <a:t>που εμφανίζονται</a:t>
            </a:r>
            <a:r>
              <a:rPr kumimoji="0" lang="el-GR" sz="2500" b="1" i="0" u="none" strike="noStrike" kern="1200" cap="none" spc="0" normalizeH="0" baseline="0" noProof="0" dirty="0">
                <a:ln>
                  <a:noFill/>
                </a:ln>
                <a:solidFill>
                  <a:srgbClr val="00BEB4"/>
                </a:solidFill>
                <a:effectLst/>
                <a:uLnTx/>
                <a:uFillTx/>
                <a:latin typeface="Calibri (Κυρίως κείμενο)"/>
                <a:ea typeface="Verdana" charset="0"/>
                <a:cs typeface="Verdana" charset="0"/>
              </a:rPr>
              <a:t> στην ταινία</a:t>
            </a:r>
            <a:r>
              <a:rPr lang="el-GR" sz="2500" b="1" dirty="0">
                <a:solidFill>
                  <a:srgbClr val="00BEB4"/>
                </a:solidFill>
                <a:latin typeface="Calibri (Κυρίως κείμενο)"/>
                <a:ea typeface="Verdana" charset="0"/>
                <a:cs typeface="Verdana" charset="0"/>
              </a:rPr>
              <a:t> </a:t>
            </a:r>
            <a:r>
              <a:rPr lang="el-GR" sz="2000" dirty="0">
                <a:latin typeface="Calibri (Κυρίως κείμενο)"/>
              </a:rPr>
              <a:t>Τι παρατηρείς;</a:t>
            </a:r>
            <a:br>
              <a:rPr lang="el-GR" sz="2000" dirty="0">
                <a:latin typeface="Calibri (Κυρίως κείμενο)"/>
              </a:rPr>
            </a:br>
            <a:br>
              <a:rPr lang="en-US" sz="2000" dirty="0">
                <a:latin typeface="Calibri (Κυρίως κείμενο)"/>
              </a:rPr>
            </a:br>
            <a:r>
              <a:rPr lang="el-GR" sz="2000" dirty="0">
                <a:latin typeface="Calibri (Κυρίως κείμενο)"/>
              </a:rPr>
              <a:t>Κατά τη γνώμη σας</a:t>
            </a:r>
            <a:br>
              <a:rPr lang="en-US" sz="2000" dirty="0">
                <a:latin typeface="Calibri (Κυρίως κείμενο)"/>
              </a:rPr>
            </a:br>
            <a:r>
              <a:rPr lang="el-GR" sz="2000" dirty="0">
                <a:latin typeface="Calibri (Κυρίως κείμενο)"/>
              </a:rPr>
              <a:t>Τι λες να σημαίνει ; Ποιο είναι το νόημα πίσω από αυτές τις φωτογραφίες;</a:t>
            </a:r>
            <a:br>
              <a:rPr lang="el-GR" sz="2200" dirty="0">
                <a:latin typeface="Calibri (Κυρίως κείμενο)"/>
              </a:rPr>
            </a:br>
            <a:endParaRPr lang="el-GR" sz="2200" dirty="0">
              <a:latin typeface="Calibri (Κυρίως κείμενο)"/>
            </a:endParaRPr>
          </a:p>
        </p:txBody>
      </p:sp>
      <p:pic>
        <p:nvPicPr>
          <p:cNvPr id="4" name="Θέση περιεχομένου 3">
            <a:extLst>
              <a:ext uri="{FF2B5EF4-FFF2-40B4-BE49-F238E27FC236}">
                <a16:creationId xmlns:a16="http://schemas.microsoft.com/office/drawing/2014/main" id="{4914BDE2-F2BA-437A-8C49-9133332E7133}"/>
              </a:ext>
            </a:extLst>
          </p:cNvPr>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bwMode="auto">
          <a:xfrm>
            <a:off x="1162756" y="2212622"/>
            <a:ext cx="9657449" cy="4280253"/>
          </a:xfrm>
          <a:prstGeom prst="rect">
            <a:avLst/>
          </a:prstGeom>
          <a:noFill/>
        </p:spPr>
      </p:pic>
      <p:pic>
        <p:nvPicPr>
          <p:cNvPr id="5" name="Εικόνα 4">
            <a:hlinkClick r:id="rId3"/>
            <a:extLst>
              <a:ext uri="{FF2B5EF4-FFF2-40B4-BE49-F238E27FC236}">
                <a16:creationId xmlns:a16="http://schemas.microsoft.com/office/drawing/2014/main" id="{94A17A67-B94E-48A9-93F8-65668CF85C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378507"/>
            <a:ext cx="1263479" cy="479492"/>
          </a:xfrm>
          <a:prstGeom prst="rect">
            <a:avLst/>
          </a:prstGeom>
        </p:spPr>
      </p:pic>
    </p:spTree>
    <p:extLst>
      <p:ext uri="{BB962C8B-B14F-4D97-AF65-F5344CB8AC3E}">
        <p14:creationId xmlns:p14="http://schemas.microsoft.com/office/powerpoint/2010/main" val="11736942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79C0B1E-CB60-4C7C-B6F3-8CB9096F4714}"/>
              </a:ext>
            </a:extLst>
          </p:cNvPr>
          <p:cNvSpPr>
            <a:spLocks noGrp="1"/>
          </p:cNvSpPr>
          <p:nvPr>
            <p:ph type="title"/>
          </p:nvPr>
        </p:nvSpPr>
        <p:spPr>
          <a:xfrm>
            <a:off x="838200" y="365125"/>
            <a:ext cx="10515600" cy="2637719"/>
          </a:xfrm>
        </p:spPr>
        <p:txBody>
          <a:bodyPr>
            <a:normAutofit/>
          </a:bodyPr>
          <a:lstStyle/>
          <a:p>
            <a:r>
              <a:rPr lang="el-GR" sz="4000" b="1" dirty="0">
                <a:solidFill>
                  <a:srgbClr val="00BEB4"/>
                </a:solidFill>
                <a:latin typeface="Calibri (Κυρίως κείμενο)"/>
                <a:ea typeface="Verdana" charset="0"/>
                <a:cs typeface="Verdana" charset="0"/>
              </a:rPr>
              <a:t>Για να προχωρήσουμε περαιτέρω ...</a:t>
            </a:r>
            <a:br>
              <a:rPr kumimoji="0" lang="en-US" b="1" i="0" u="none" strike="noStrike" kern="1200" cap="none" spc="0" normalizeH="0" baseline="0" noProof="0" dirty="0">
                <a:ln>
                  <a:noFill/>
                </a:ln>
                <a:solidFill>
                  <a:srgbClr val="00BEB4"/>
                </a:solidFill>
                <a:uLnTx/>
                <a:uFillTx/>
                <a:latin typeface="Calibri (Κυρίως κείμενο)"/>
                <a:ea typeface="Verdana" charset="0"/>
                <a:cs typeface="Times New Roman" panose="02020603050405020304" pitchFamily="18" charset="0"/>
              </a:rPr>
            </a:br>
            <a:br>
              <a:rPr lang="en-US" sz="2000" dirty="0">
                <a:effectLst/>
                <a:latin typeface="Calibri (Κυρίως κείμενο)"/>
                <a:ea typeface="Calibri" panose="020F0502020204030204" pitchFamily="34" charset="0"/>
                <a:cs typeface="Times New Roman" panose="02020603050405020304" pitchFamily="18" charset="0"/>
              </a:rPr>
            </a:br>
            <a:r>
              <a:rPr lang="el-GR" sz="2000" dirty="0">
                <a:effectLst/>
                <a:latin typeface="Calibri (Κυρίως κείμενο)"/>
                <a:ea typeface="Calibri" panose="020F0502020204030204" pitchFamily="34" charset="0"/>
                <a:cs typeface="Times New Roman" panose="02020603050405020304" pitchFamily="18" charset="0"/>
              </a:rPr>
              <a:t>Μιλώντας για την υπερθέρμανση του πλανήτη σε μια ομάδα, πώς θα είναι το κλίμα σε 50 χρόνια; </a:t>
            </a:r>
            <a:br>
              <a:rPr lang="el-GR" sz="2000" dirty="0">
                <a:effectLst/>
                <a:latin typeface="Calibri (Κυρίως κείμενο)"/>
                <a:ea typeface="Calibri" panose="020F0502020204030204" pitchFamily="34" charset="0"/>
                <a:cs typeface="Times New Roman" panose="02020603050405020304" pitchFamily="18" charset="0"/>
              </a:rPr>
            </a:br>
            <a:r>
              <a:rPr lang="el-GR" sz="2000" dirty="0">
                <a:effectLst/>
                <a:latin typeface="Calibri (Κυρίως κείμενο)"/>
                <a:ea typeface="Calibri" panose="020F0502020204030204" pitchFamily="34" charset="0"/>
                <a:cs typeface="Times New Roman" panose="02020603050405020304" pitchFamily="18" charset="0"/>
              </a:rPr>
              <a:t>Ποιες λύσεις μπορούμε να παρέχουμε;</a:t>
            </a:r>
            <a:br>
              <a:rPr lang="en-US" sz="4400" dirty="0">
                <a:effectLst/>
                <a:latin typeface="Calibri (Κυρίως κείμενο)"/>
                <a:ea typeface="Calibri" panose="020F0502020204030204" pitchFamily="34" charset="0"/>
                <a:cs typeface="Times New Roman" panose="02020603050405020304" pitchFamily="18" charset="0"/>
              </a:rPr>
            </a:br>
            <a:endParaRPr lang="el-GR" dirty="0"/>
          </a:p>
        </p:txBody>
      </p:sp>
      <p:pic>
        <p:nvPicPr>
          <p:cNvPr id="4" name="Ηλεκτρονικά πολυμέσα 3" title="Climate change: Earth's giant game of Tetris - Joss Fong">
            <a:hlinkClick r:id="" action="ppaction://media"/>
            <a:extLst>
              <a:ext uri="{FF2B5EF4-FFF2-40B4-BE49-F238E27FC236}">
                <a16:creationId xmlns:a16="http://schemas.microsoft.com/office/drawing/2014/main" id="{10BDAB93-8073-4E80-86A5-F6D38391C932}"/>
              </a:ext>
            </a:extLst>
          </p:cNvPr>
          <p:cNvPicPr>
            <a:picLocks noRot="1" noChangeAspect="1"/>
          </p:cNvPicPr>
          <p:nvPr>
            <a:videoFile r:link="rId1"/>
          </p:nvPr>
        </p:nvPicPr>
        <p:blipFill>
          <a:blip r:embed="rId3"/>
          <a:stretch>
            <a:fillRect/>
          </a:stretch>
        </p:blipFill>
        <p:spPr>
          <a:xfrm>
            <a:off x="2550885" y="2387042"/>
            <a:ext cx="7090230" cy="4005979"/>
          </a:xfrm>
          <a:prstGeom prst="rect">
            <a:avLst/>
          </a:prstGeom>
        </p:spPr>
      </p:pic>
      <p:pic>
        <p:nvPicPr>
          <p:cNvPr id="5" name="Εικόνα 4">
            <a:hlinkClick r:id="rId4"/>
            <a:extLst>
              <a:ext uri="{FF2B5EF4-FFF2-40B4-BE49-F238E27FC236}">
                <a16:creationId xmlns:a16="http://schemas.microsoft.com/office/drawing/2014/main" id="{7B6C57DD-7056-43A6-BB19-A974209814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393021"/>
            <a:ext cx="1263479" cy="479492"/>
          </a:xfrm>
          <a:prstGeom prst="rect">
            <a:avLst/>
          </a:prstGeom>
        </p:spPr>
      </p:pic>
    </p:spTree>
    <p:extLst>
      <p:ext uri="{BB962C8B-B14F-4D97-AF65-F5344CB8AC3E}">
        <p14:creationId xmlns:p14="http://schemas.microsoft.com/office/powerpoint/2010/main" val="3470779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Εικόνα 4" descr="Εικόνα που περιέχει κείμενο, κολύμβηση&#10;&#10;Περιγραφή που δημιουργήθηκε αυτόματα">
            <a:extLst>
              <a:ext uri="{FF2B5EF4-FFF2-40B4-BE49-F238E27FC236}">
                <a16:creationId xmlns:a16="http://schemas.microsoft.com/office/drawing/2014/main" id="{D7BB5E32-FB3E-4F98-A739-7734366CF73B}"/>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l="317" r="7238"/>
          <a:stretch/>
        </p:blipFill>
        <p:spPr>
          <a:xfrm>
            <a:off x="20" y="1"/>
            <a:ext cx="12191980" cy="6857999"/>
          </a:xfrm>
          <a:prstGeom prst="rect">
            <a:avLst/>
          </a:prstGeom>
        </p:spPr>
      </p:pic>
      <p:sp>
        <p:nvSpPr>
          <p:cNvPr id="2" name="Τίτλος 1">
            <a:extLst>
              <a:ext uri="{FF2B5EF4-FFF2-40B4-BE49-F238E27FC236}">
                <a16:creationId xmlns:a16="http://schemas.microsoft.com/office/drawing/2014/main" id="{509FE2C4-3D73-4C97-9C08-BDF492E452A4}"/>
              </a:ext>
            </a:extLst>
          </p:cNvPr>
          <p:cNvSpPr>
            <a:spLocks noGrp="1"/>
          </p:cNvSpPr>
          <p:nvPr>
            <p:ph type="title"/>
          </p:nvPr>
        </p:nvSpPr>
        <p:spPr>
          <a:xfrm>
            <a:off x="838200" y="1065862"/>
            <a:ext cx="3553171" cy="4726276"/>
          </a:xfrm>
        </p:spPr>
        <p:txBody>
          <a:bodyPr>
            <a:normAutofit/>
          </a:bodyPr>
          <a:lstStyle/>
          <a:p>
            <a:pPr algn="r"/>
            <a:r>
              <a:rPr lang="el-GR" sz="4000" b="1" dirty="0">
                <a:solidFill>
                  <a:srgbClr val="00BEB4"/>
                </a:solidFill>
                <a:latin typeface="Calibri (Κυρίως κείμενο)"/>
                <a:ea typeface="Verdana" charset="0"/>
                <a:cs typeface="+mn-cs"/>
              </a:rPr>
              <a:t>Χαρακτήρες </a:t>
            </a:r>
            <a:br>
              <a:rPr lang="el-GR" sz="4000" dirty="0">
                <a:solidFill>
                  <a:srgbClr val="FFFFFF"/>
                </a:solidFill>
                <a:latin typeface="Calibri (Κυρίως κείμενο)"/>
              </a:rPr>
            </a:br>
            <a:br>
              <a:rPr lang="el-GR" sz="2800" dirty="0">
                <a:solidFill>
                  <a:srgbClr val="FFFFFF"/>
                </a:solidFill>
                <a:latin typeface="Calibri (Κυρίως κείμενο)"/>
              </a:rPr>
            </a:br>
            <a:r>
              <a:rPr lang="el-GR" sz="1000" b="1" dirty="0">
                <a:solidFill>
                  <a:srgbClr val="FFFFFF"/>
                </a:solidFill>
                <a:latin typeface="Calibri (Κυρίως κείμενο)"/>
              </a:rPr>
              <a:t>Διδακτικός στόχος </a:t>
            </a:r>
            <a:br>
              <a:rPr lang="el-GR" sz="1000" b="1" dirty="0">
                <a:solidFill>
                  <a:srgbClr val="FFFFFF"/>
                </a:solidFill>
                <a:latin typeface="Calibri (Κυρίως κείμενο)"/>
              </a:rPr>
            </a:br>
            <a:r>
              <a:rPr lang="el-GR" sz="1000" dirty="0">
                <a:solidFill>
                  <a:srgbClr val="FFFFFF"/>
                </a:solidFill>
                <a:latin typeface="Calibri (Κυρίως κείμενο)"/>
              </a:rPr>
              <a:t>Σε αυτή τη δραστηριότητα οι μαθητές θα μάθουν να αναλύουν με κριτικό τρόπο τους χαρακτήρες</a:t>
            </a:r>
            <a:r>
              <a:rPr lang="en-US" sz="1000" dirty="0">
                <a:solidFill>
                  <a:srgbClr val="FFFFFF"/>
                </a:solidFill>
                <a:latin typeface="Calibri (Κυρίως κείμενο)"/>
              </a:rPr>
              <a:t> </a:t>
            </a:r>
            <a:r>
              <a:rPr lang="el-GR" sz="1000" dirty="0">
                <a:solidFill>
                  <a:srgbClr val="FFFFFF"/>
                </a:solidFill>
                <a:latin typeface="Calibri (Κυρίως κείμενο)"/>
              </a:rPr>
              <a:t>της ταινίας</a:t>
            </a:r>
            <a:br>
              <a:rPr lang="el-GR" sz="2800" dirty="0">
                <a:solidFill>
                  <a:srgbClr val="FFFFFF"/>
                </a:solidFill>
                <a:latin typeface="Calibri (Κυρίως κείμενο)"/>
              </a:rPr>
            </a:br>
            <a:endParaRPr lang="el-GR" sz="2800" dirty="0">
              <a:solidFill>
                <a:srgbClr val="FFFFFF"/>
              </a:solidFill>
              <a:latin typeface="Calibri (Κυρίως κείμενο)"/>
            </a:endParaRPr>
          </a:p>
        </p:txBody>
      </p:sp>
      <p:cxnSp>
        <p:nvCxnSpPr>
          <p:cNvPr id="12" name="Straight Connector 11">
            <a:extLst>
              <a:ext uri="{FF2B5EF4-FFF2-40B4-BE49-F238E27FC236}">
                <a16:creationId xmlns:a16="http://schemas.microsoft.com/office/drawing/2014/main" id="{67182200-4859-4C8D-BCBB-55B245C28B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Θέση περιεχομένου 2">
            <a:extLst>
              <a:ext uri="{FF2B5EF4-FFF2-40B4-BE49-F238E27FC236}">
                <a16:creationId xmlns:a16="http://schemas.microsoft.com/office/drawing/2014/main" id="{3CE23FC7-7EFC-4547-9DBC-28F973C39686}"/>
              </a:ext>
            </a:extLst>
          </p:cNvPr>
          <p:cNvSpPr>
            <a:spLocks noGrp="1"/>
          </p:cNvSpPr>
          <p:nvPr>
            <p:ph idx="1"/>
          </p:nvPr>
        </p:nvSpPr>
        <p:spPr>
          <a:xfrm>
            <a:off x="5155379" y="1490133"/>
            <a:ext cx="5744685" cy="5367865"/>
          </a:xfrm>
        </p:spPr>
        <p:txBody>
          <a:bodyPr anchor="ctr">
            <a:noAutofit/>
          </a:bodyPr>
          <a:lstStyle/>
          <a:p>
            <a:pPr marL="0" indent="0">
              <a:buNone/>
            </a:pPr>
            <a:r>
              <a:rPr lang="el-GR" sz="1200" dirty="0">
                <a:solidFill>
                  <a:srgbClr val="FFFFFF"/>
                </a:solidFill>
                <a:effectLst/>
                <a:latin typeface="Calibri (Κυρίως κείμενο)"/>
                <a:ea typeface="Verdana" panose="020B0604030504040204" pitchFamily="34" charset="0"/>
                <a:cs typeface="Times New Roman" panose="02020603050405020304" pitchFamily="18" charset="0"/>
              </a:rPr>
              <a:t>Κάποιες φορές μια ταινία μπορεί να αναλυθεί με την ιχνηλάτηση ουσιαστικών αλλαγών. Πώς μεταβάλλονται αξίες όπως η οικογένεια, η ταυτότητα, οι φιλίες στη διάρκεια </a:t>
            </a:r>
            <a:r>
              <a:rPr lang="el-GR" sz="1200" dirty="0">
                <a:solidFill>
                  <a:srgbClr val="FFFFFF"/>
                </a:solidFill>
                <a:latin typeface="Calibri (Κυρίως κείμενο)"/>
                <a:ea typeface="Verdana" panose="020B0604030504040204" pitchFamily="34" charset="0"/>
                <a:cs typeface="Times New Roman" panose="02020603050405020304" pitchFamily="18" charset="0"/>
              </a:rPr>
              <a:t>μιας</a:t>
            </a:r>
            <a:r>
              <a:rPr lang="el-GR" sz="1200" dirty="0">
                <a:solidFill>
                  <a:srgbClr val="FFFFFF"/>
                </a:solidFill>
                <a:effectLst/>
                <a:latin typeface="Calibri (Κυρίως κείμενο)"/>
                <a:ea typeface="Verdana" panose="020B0604030504040204" pitchFamily="34" charset="0"/>
                <a:cs typeface="Times New Roman" panose="02020603050405020304" pitchFamily="18" charset="0"/>
              </a:rPr>
              <a:t> ταινίας. Θα μπορούσαμε να πούμε ότι ένας τρόπος να εξετάσει κανείς την ταινία </a:t>
            </a:r>
            <a:r>
              <a:rPr lang="el-GR" sz="1200" dirty="0">
                <a:solidFill>
                  <a:srgbClr val="FFFFFF"/>
                </a:solidFill>
                <a:latin typeface="Calibri (Κυρίως κείμενο)"/>
                <a:ea typeface="Verdana" panose="020B0604030504040204" pitchFamily="34" charset="0"/>
                <a:cs typeface="Times New Roman" panose="02020603050405020304" pitchFamily="18" charset="0"/>
              </a:rPr>
              <a:t>Θερμοστάτης 6 </a:t>
            </a:r>
            <a:r>
              <a:rPr lang="el-GR" sz="1200" dirty="0">
                <a:solidFill>
                  <a:srgbClr val="FFFFFF"/>
                </a:solidFill>
                <a:effectLst/>
                <a:latin typeface="Calibri (Κυρίως κείμενο)"/>
                <a:ea typeface="Verdana" panose="020B0604030504040204" pitchFamily="34" charset="0"/>
                <a:cs typeface="Times New Roman" panose="02020603050405020304" pitchFamily="18" charset="0"/>
              </a:rPr>
              <a:t>είναι μέσω της αναζήτησης των αξιών. </a:t>
            </a:r>
            <a:endParaRPr lang="en-US" sz="1200" dirty="0">
              <a:solidFill>
                <a:srgbClr val="FFFFFF"/>
              </a:solidFill>
              <a:effectLst/>
              <a:latin typeface="Calibri (Κυρίως κείμενο)"/>
              <a:ea typeface="Verdana" panose="020B0604030504040204" pitchFamily="34" charset="0"/>
              <a:cs typeface="Times New Roman" panose="02020603050405020304" pitchFamily="18" charset="0"/>
            </a:endParaRPr>
          </a:p>
          <a:p>
            <a:pPr marL="0" indent="0">
              <a:buNone/>
            </a:pPr>
            <a:r>
              <a:rPr lang="el-GR" sz="1200" dirty="0">
                <a:solidFill>
                  <a:srgbClr val="FFFFFF"/>
                </a:solidFill>
                <a:effectLst/>
                <a:latin typeface="Calibri (Κυρίως κείμενο)"/>
                <a:ea typeface="Verdana" panose="020B0604030504040204" pitchFamily="34" charset="0"/>
                <a:cs typeface="Times New Roman" panose="02020603050405020304" pitchFamily="18" charset="0"/>
              </a:rPr>
              <a:t>Ποια είναι η μεγάλη αλλαγή που συμβαίνει στην ταινία;</a:t>
            </a:r>
          </a:p>
          <a:p>
            <a:pPr marL="0" indent="0">
              <a:buNone/>
            </a:pPr>
            <a:r>
              <a:rPr lang="el-GR" sz="1200" dirty="0">
                <a:solidFill>
                  <a:srgbClr val="FFFFFF"/>
                </a:solidFill>
                <a:effectLst/>
                <a:latin typeface="Calibri (Κυρίως κείμενο)"/>
                <a:ea typeface="Verdana" panose="020B0604030504040204" pitchFamily="34" charset="0"/>
                <a:cs typeface="Times New Roman" panose="02020603050405020304" pitchFamily="18" charset="0"/>
              </a:rPr>
              <a:t>Γιατί τελειώνει η ιστορία στο συγκεκριμένο σημείο της ζωής του πρωταγωνιστή;</a:t>
            </a:r>
            <a:endParaRPr lang="en-US" sz="1200" dirty="0">
              <a:solidFill>
                <a:srgbClr val="FFFFFF"/>
              </a:solidFill>
              <a:effectLst/>
              <a:latin typeface="Calibri (Κυρίως κείμενο)"/>
              <a:ea typeface="Verdana" panose="020B0604030504040204" pitchFamily="34" charset="0"/>
              <a:cs typeface="Times New Roman" panose="02020603050405020304" pitchFamily="18" charset="0"/>
            </a:endParaRPr>
          </a:p>
          <a:p>
            <a:pPr marL="0" indent="0">
              <a:buNone/>
            </a:pPr>
            <a:r>
              <a:rPr lang="el-GR" sz="1200" dirty="0">
                <a:solidFill>
                  <a:srgbClr val="FFFFFF"/>
                </a:solidFill>
                <a:effectLst/>
                <a:latin typeface="Calibri (Κυρίως κείμενο)"/>
                <a:ea typeface="Verdana" panose="020B0604030504040204" pitchFamily="34" charset="0"/>
                <a:cs typeface="Times New Roman" panose="02020603050405020304" pitchFamily="18" charset="0"/>
              </a:rPr>
              <a:t>Η ταινία ξεκινά με έναν  κουβά που κάθεται στη μέση του τραπεζιού και πιάνει τις σταγόνες που διαρρέουν από τα χαλασμένα υδραυλικά στο ταβάνι. Η Νταϊάν διερωτάται για τη διαρροή, αλλά αγνοείται σε μεγάλο βαθμό. </a:t>
            </a:r>
            <a:r>
              <a:rPr lang="el-GR" sz="1200" dirty="0">
                <a:solidFill>
                  <a:srgbClr val="FFFFFF"/>
                </a:solidFill>
                <a:latin typeface="Calibri (Κυρίως κείμενο)"/>
                <a:ea typeface="Verdana" panose="020B0604030504040204" pitchFamily="34" charset="0"/>
                <a:cs typeface="Times New Roman" panose="02020603050405020304" pitchFamily="18" charset="0"/>
              </a:rPr>
              <a:t>Κ</a:t>
            </a:r>
            <a:r>
              <a:rPr lang="el-GR" sz="1200" dirty="0">
                <a:solidFill>
                  <a:srgbClr val="FFFFFF"/>
                </a:solidFill>
                <a:effectLst/>
                <a:latin typeface="Calibri (Κυρίως κείμενο)"/>
                <a:ea typeface="Verdana" panose="020B0604030504040204" pitchFamily="34" charset="0"/>
                <a:cs typeface="Times New Roman" panose="02020603050405020304" pitchFamily="18" charset="0"/>
              </a:rPr>
              <a:t>αι τελειώνει όταν τελικά η </a:t>
            </a:r>
            <a:r>
              <a:rPr lang="el-GR" sz="1200" b="0" i="0" dirty="0">
                <a:solidFill>
                  <a:srgbClr val="FFFFFF"/>
                </a:solidFill>
                <a:effectLst/>
                <a:latin typeface="Calibri (Κυρίως κείμενο)"/>
                <a:ea typeface="Verdana" panose="020B0604030504040204" pitchFamily="34" charset="0"/>
              </a:rPr>
              <a:t>Νταϊάν</a:t>
            </a:r>
            <a:r>
              <a:rPr lang="el-GR" sz="1200" dirty="0">
                <a:solidFill>
                  <a:srgbClr val="FFFFFF"/>
                </a:solidFill>
                <a:effectLst/>
                <a:latin typeface="Calibri (Κυρίως κείμενο)"/>
                <a:ea typeface="Verdana" panose="020B0604030504040204" pitchFamily="34" charset="0"/>
                <a:cs typeface="Times New Roman" panose="02020603050405020304" pitchFamily="18" charset="0"/>
              </a:rPr>
              <a:t> ανοίγει το παράθυρο και το μόνο που βλέπει είναι μια ατελείωτη θάλασσα, που διακόπτεται μόνο από καμινάδες εδώ και εκεί.</a:t>
            </a:r>
          </a:p>
          <a:p>
            <a:pPr marL="0" indent="0">
              <a:buNone/>
            </a:pPr>
            <a:r>
              <a:rPr lang="el-GR" sz="1200" dirty="0">
                <a:solidFill>
                  <a:srgbClr val="FFFFFF"/>
                </a:solidFill>
                <a:effectLst/>
                <a:latin typeface="Calibri (Κυρίως κείμενο)"/>
                <a:ea typeface="Verdana" panose="020B0604030504040204" pitchFamily="34" charset="0"/>
                <a:cs typeface="Times New Roman" panose="02020603050405020304" pitchFamily="18" charset="0"/>
              </a:rPr>
              <a:t>Κάθε σκηνή φέρνει μια μικρή αλλαγή στη συνολική αφήγηση. Καθώς η διαρροή γίνεται πιο γελοία, η Νταϊάν προσπαθεί να την κλείσει μόνη της, αλλά οι σωλήνες σκάνε. Ξαφνικά το σπίτι πλημμυρίζει, αλλά η μητέρα της Νταϊάν βγαίνει από την κουζίνα με όλο και πιο πλούσια φαγητά, ενώ ο πατέρας και ο παππούς της είναι εξίσου αδιάφοροι. Παρασυρμένος από την πλημμύρα  ο μικρός αδερφός της Νταϊάν μετά βίας κρατάει το κεφάλι του πάνω από το νερό. Καταλήγουν στη σοφίτα. </a:t>
            </a:r>
          </a:p>
          <a:p>
            <a:pPr marL="0" indent="0">
              <a:buNone/>
            </a:pPr>
            <a:r>
              <a:rPr lang="el-GR" sz="1200" dirty="0">
                <a:solidFill>
                  <a:srgbClr val="FFFFFF"/>
                </a:solidFill>
                <a:effectLst/>
                <a:latin typeface="Calibri (Κυρίως κείμενο)"/>
                <a:ea typeface="Verdana" panose="020B0604030504040204" pitchFamily="34" charset="0"/>
                <a:cs typeface="Times New Roman" panose="02020603050405020304" pitchFamily="18" charset="0"/>
              </a:rPr>
              <a:t>Επομένως, αν κάθε σκηνή οδηγεί στην επόμενη με τη σταδιακή κλιμάκωση της κατάστασης του πρωταγωνιστή, πειραματιζόμαστε δοκιμάζοντας να φανταστούμε αλλιώς τις αλλαγές και να αφηγηθούμε κάτι διαφορετικό. </a:t>
            </a:r>
          </a:p>
          <a:p>
            <a:pPr marL="0" indent="0">
              <a:buNone/>
            </a:pPr>
            <a:r>
              <a:rPr lang="el-GR" sz="1200" dirty="0">
                <a:solidFill>
                  <a:srgbClr val="FFFFFF"/>
                </a:solidFill>
                <a:latin typeface="Calibri (Κυρίως κείμενο)"/>
                <a:ea typeface="Verdana" panose="020B0604030504040204" pitchFamily="34" charset="0"/>
                <a:cs typeface="Times New Roman" panose="02020603050405020304" pitchFamily="18" charset="0"/>
              </a:rPr>
              <a:t>Β</a:t>
            </a:r>
            <a:r>
              <a:rPr lang="el-GR" sz="1200" dirty="0">
                <a:solidFill>
                  <a:srgbClr val="FFFFFF"/>
                </a:solidFill>
                <a:effectLst/>
                <a:latin typeface="Calibri (Κυρίως κείμενο)"/>
                <a:ea typeface="Verdana" panose="020B0604030504040204" pitchFamily="34" charset="0"/>
                <a:cs typeface="Times New Roman" panose="02020603050405020304" pitchFamily="18" charset="0"/>
              </a:rPr>
              <a:t>ρείτε ποια είναι για </a:t>
            </a:r>
            <a:r>
              <a:rPr lang="el-GR" sz="1200" dirty="0">
                <a:solidFill>
                  <a:srgbClr val="FFFFFF"/>
                </a:solidFill>
                <a:latin typeface="Calibri (Κυρίως κείμενο)"/>
                <a:ea typeface="Verdana" panose="020B0604030504040204" pitchFamily="34" charset="0"/>
                <a:cs typeface="Times New Roman" panose="02020603050405020304" pitchFamily="18" charset="0"/>
              </a:rPr>
              <a:t>σας τους</a:t>
            </a:r>
            <a:r>
              <a:rPr lang="el-GR" sz="1200" dirty="0">
                <a:solidFill>
                  <a:srgbClr val="FFFFFF"/>
                </a:solidFill>
                <a:effectLst/>
                <a:latin typeface="Calibri (Κυρίως κείμενο)"/>
                <a:ea typeface="Verdana" panose="020B0604030504040204" pitchFamily="34" charset="0"/>
                <a:cs typeface="Times New Roman" panose="02020603050405020304" pitchFamily="18" charset="0"/>
              </a:rPr>
              <a:t> ίδιους η μεγαλύτερη αλλαγή της πλοκής στην ταινία όταν η Νταϊάν αναρωτιέται αν «η διαρροή υποτίθεται ότι ενισχύει το δωμάτιο;»  είναι  Ή όταν ξεχειλίζει ο κουβάς;</a:t>
            </a:r>
          </a:p>
          <a:p>
            <a:pPr marL="0" indent="0">
              <a:buNone/>
            </a:pPr>
            <a:r>
              <a:rPr lang="el-GR" sz="1200" dirty="0">
                <a:solidFill>
                  <a:srgbClr val="FFFFFF"/>
                </a:solidFill>
                <a:effectLst/>
                <a:latin typeface="Calibri (Κυρίως κείμενο)"/>
                <a:ea typeface="Verdana" panose="020B0604030504040204" pitchFamily="34" charset="0"/>
                <a:cs typeface="Times New Roman" panose="02020603050405020304" pitchFamily="18" charset="0"/>
              </a:rPr>
              <a:t>Δημιουργήστε μια καινούργια ιστορία που ξεκινά από το συγκεκριμένο σημείο της πλοκής, τι θα μπορούσε να είχε συμβεί αν…; </a:t>
            </a:r>
          </a:p>
          <a:p>
            <a:pPr marL="0" indent="0">
              <a:buNone/>
            </a:pPr>
            <a:r>
              <a:rPr lang="el-GR" sz="1200" dirty="0">
                <a:solidFill>
                  <a:srgbClr val="FFFFFF"/>
                </a:solidFill>
                <a:effectLst/>
                <a:latin typeface="Calibri (Κυρίως κείμενο)"/>
                <a:ea typeface="Verdana" panose="020B0604030504040204" pitchFamily="34" charset="0"/>
                <a:cs typeface="Times New Roman" panose="02020603050405020304" pitchFamily="18" charset="0"/>
              </a:rPr>
              <a:t>Μοιραζόμαστε τις ιστορίες στην τάξη.  </a:t>
            </a:r>
            <a:endParaRPr lang="en-US" sz="1200" dirty="0">
              <a:solidFill>
                <a:srgbClr val="FFFFFF"/>
              </a:solidFill>
              <a:effectLst/>
              <a:latin typeface="Calibri (Κυρίως κείμενο)"/>
              <a:ea typeface="Verdana" panose="020B0604030504040204" pitchFamily="34" charset="0"/>
              <a:cs typeface="Times New Roman" panose="02020603050405020304" pitchFamily="18" charset="0"/>
            </a:endParaRPr>
          </a:p>
          <a:p>
            <a:pPr marL="0" indent="0">
              <a:buNone/>
            </a:pPr>
            <a:endParaRPr lang="en-US" sz="1200" dirty="0">
              <a:solidFill>
                <a:srgbClr val="FFFFFF"/>
              </a:solidFill>
              <a:latin typeface="Calibri (Κυρίως κείμενο)"/>
              <a:ea typeface="Verdana" panose="020B0604030504040204" pitchFamily="34" charset="0"/>
              <a:cs typeface="Times New Roman" panose="02020603050405020304" pitchFamily="18" charset="0"/>
            </a:endParaRPr>
          </a:p>
          <a:p>
            <a:pPr marL="0" indent="0">
              <a:buNone/>
            </a:pPr>
            <a:endParaRPr lang="el-GR" sz="1200" dirty="0">
              <a:solidFill>
                <a:srgbClr val="FFFFFF"/>
              </a:solidFill>
              <a:effectLst/>
              <a:latin typeface="Calibri (Κυρίως κείμενο)"/>
              <a:ea typeface="Verdana" panose="020B0604030504040204" pitchFamily="34" charset="0"/>
              <a:cs typeface="Times New Roman" panose="02020603050405020304" pitchFamily="18" charset="0"/>
            </a:endParaRPr>
          </a:p>
          <a:p>
            <a:pPr marL="0" indent="0">
              <a:buNone/>
            </a:pPr>
            <a:endParaRPr lang="el-GR" sz="1200" dirty="0">
              <a:solidFill>
                <a:srgbClr val="FFFFFF"/>
              </a:solidFill>
              <a:effectLst/>
              <a:latin typeface="Calibri (Κυρίως κείμενο)"/>
              <a:ea typeface="Verdana" panose="020B0604030504040204" pitchFamily="34" charset="0"/>
              <a:cs typeface="Times New Roman" panose="02020603050405020304" pitchFamily="18" charset="0"/>
            </a:endParaRPr>
          </a:p>
          <a:p>
            <a:pPr marL="0" indent="0">
              <a:buNone/>
            </a:pPr>
            <a:endParaRPr lang="el-GR" sz="1200" dirty="0">
              <a:solidFill>
                <a:srgbClr val="FFFFFF"/>
              </a:solidFill>
              <a:effectLst/>
              <a:latin typeface="Calibri (Κυρίως κείμενο)"/>
              <a:ea typeface="Verdana" panose="020B0604030504040204" pitchFamily="34" charset="0"/>
              <a:cs typeface="Times New Roman" panose="02020603050405020304" pitchFamily="18" charset="0"/>
            </a:endParaRPr>
          </a:p>
          <a:p>
            <a:endParaRPr lang="el-GR" sz="1200" dirty="0">
              <a:solidFill>
                <a:srgbClr val="FFFFFF"/>
              </a:solidFill>
              <a:latin typeface="Calibri (Κυρίως κείμενο)"/>
              <a:ea typeface="Verdana" panose="020B0604030504040204" pitchFamily="34" charset="0"/>
            </a:endParaRPr>
          </a:p>
        </p:txBody>
      </p:sp>
      <p:pic>
        <p:nvPicPr>
          <p:cNvPr id="7" name="Εικόνα 6">
            <a:hlinkClick r:id="rId3"/>
            <a:extLst>
              <a:ext uri="{FF2B5EF4-FFF2-40B4-BE49-F238E27FC236}">
                <a16:creationId xmlns:a16="http://schemas.microsoft.com/office/drawing/2014/main" id="{A5AAEE5A-802B-4787-9440-B699498D25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378507"/>
            <a:ext cx="1263479" cy="479492"/>
          </a:xfrm>
          <a:prstGeom prst="rect">
            <a:avLst/>
          </a:prstGeom>
        </p:spPr>
      </p:pic>
    </p:spTree>
    <p:extLst>
      <p:ext uri="{BB962C8B-B14F-4D97-AF65-F5344CB8AC3E}">
        <p14:creationId xmlns:p14="http://schemas.microsoft.com/office/powerpoint/2010/main" val="2370289073"/>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9068431-888E-45BA-A8AF-5C5361C80D6E}"/>
              </a:ext>
            </a:extLst>
          </p:cNvPr>
          <p:cNvSpPr>
            <a:spLocks noGrp="1"/>
          </p:cNvSpPr>
          <p:nvPr>
            <p:ph type="title"/>
          </p:nvPr>
        </p:nvSpPr>
        <p:spPr>
          <a:xfrm>
            <a:off x="838200" y="365125"/>
            <a:ext cx="10515600" cy="2186164"/>
          </a:xfrm>
        </p:spPr>
        <p:txBody>
          <a:bodyPr>
            <a:normAutofit fontScale="90000"/>
          </a:bodyPr>
          <a:lstStyle/>
          <a:p>
            <a:r>
              <a:rPr lang="el-GR" b="1" dirty="0">
                <a:solidFill>
                  <a:srgbClr val="00BEB4"/>
                </a:solidFill>
                <a:latin typeface="Verdana" charset="0"/>
                <a:ea typeface="Verdana" charset="0"/>
                <a:cs typeface="Verdana" charset="0"/>
              </a:rPr>
              <a:t>"Τα διάφορα μέλη της οικογένειάς αντιπροσωπεύουν τις διαφορετικές αντιδράσεις της κοινωνίας"</a:t>
            </a:r>
            <a:br>
              <a:rPr lang="el-GR" b="1" dirty="0">
                <a:solidFill>
                  <a:srgbClr val="00BEB4"/>
                </a:solidFill>
                <a:latin typeface="Verdana" charset="0"/>
                <a:ea typeface="Verdana" charset="0"/>
                <a:cs typeface="Verdana" charset="0"/>
              </a:rPr>
            </a:br>
            <a:r>
              <a:rPr lang="en-US" b="1" dirty="0">
                <a:solidFill>
                  <a:srgbClr val="00BEB4"/>
                </a:solidFill>
                <a:latin typeface="Verdana" charset="0"/>
                <a:ea typeface="Verdana" charset="0"/>
                <a:cs typeface="Verdana" charset="0"/>
              </a:rPr>
              <a:t> </a:t>
            </a:r>
            <a:r>
              <a:rPr lang="en-US" sz="900" i="1" dirty="0">
                <a:solidFill>
                  <a:srgbClr val="222222"/>
                </a:solidFill>
                <a:latin typeface="Verdana" panose="020B0604030504040204" pitchFamily="34" charset="0"/>
                <a:ea typeface="Verdana" panose="020B0604030504040204" pitchFamily="34" charset="0"/>
                <a:cs typeface="Verdana" charset="0"/>
              </a:rPr>
              <a:t>                                                                                                                                                           </a:t>
            </a:r>
            <a:r>
              <a:rPr lang="en-US" sz="900" b="0" i="1" dirty="0">
                <a:solidFill>
                  <a:srgbClr val="222222"/>
                </a:solidFill>
                <a:effectLst/>
                <a:latin typeface="Verdana" panose="020B0604030504040204" pitchFamily="34" charset="0"/>
                <a:ea typeface="Verdana" panose="020B0604030504040204" pitchFamily="34" charset="0"/>
              </a:rPr>
              <a:t>Mylene </a:t>
            </a:r>
            <a:r>
              <a:rPr lang="en-US" sz="900" b="0" i="1" dirty="0" err="1">
                <a:solidFill>
                  <a:srgbClr val="222222"/>
                </a:solidFill>
                <a:effectLst/>
                <a:latin typeface="Verdana" panose="020B0604030504040204" pitchFamily="34" charset="0"/>
                <a:ea typeface="Verdana" panose="020B0604030504040204" pitchFamily="34" charset="0"/>
              </a:rPr>
              <a:t>Cominotti’s</a:t>
            </a:r>
            <a:r>
              <a:rPr lang="en-US" sz="900" b="0" i="1" dirty="0">
                <a:solidFill>
                  <a:srgbClr val="222222"/>
                </a:solidFill>
                <a:effectLst/>
                <a:latin typeface="Verdana" panose="020B0604030504040204" pitchFamily="34" charset="0"/>
                <a:ea typeface="Verdana" panose="020B0604030504040204" pitchFamily="34" charset="0"/>
              </a:rPr>
              <a:t> animations for the exchange between the grandfather and mother.</a:t>
            </a:r>
            <a:endParaRPr lang="el-GR" sz="900" dirty="0">
              <a:latin typeface="Verdana" panose="020B0604030504040204" pitchFamily="34" charset="0"/>
              <a:ea typeface="Verdana" panose="020B0604030504040204" pitchFamily="34" charset="0"/>
            </a:endParaRPr>
          </a:p>
        </p:txBody>
      </p:sp>
      <p:pic>
        <p:nvPicPr>
          <p:cNvPr id="5" name="Θέση περιεχομένου 4">
            <a:extLst>
              <a:ext uri="{FF2B5EF4-FFF2-40B4-BE49-F238E27FC236}">
                <a16:creationId xmlns:a16="http://schemas.microsoft.com/office/drawing/2014/main" id="{62DB5E69-33E0-4BAA-8FEE-4C8E8025000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2449689"/>
            <a:ext cx="11757426" cy="4408310"/>
          </a:xfrm>
        </p:spPr>
      </p:pic>
    </p:spTree>
    <p:extLst>
      <p:ext uri="{BB962C8B-B14F-4D97-AF65-F5344CB8AC3E}">
        <p14:creationId xmlns:p14="http://schemas.microsoft.com/office/powerpoint/2010/main" val="182764334"/>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768</TotalTime>
  <Words>2225</Words>
  <Application>Microsoft Office PowerPoint</Application>
  <PresentationFormat>Ευρεία οθόνη</PresentationFormat>
  <Paragraphs>112</Paragraphs>
  <Slides>23</Slides>
  <Notes>0</Notes>
  <HiddenSlides>0</HiddenSlides>
  <MMClips>1</MMClips>
  <ScaleCrop>false</ScaleCrop>
  <HeadingPairs>
    <vt:vector size="6" baseType="variant">
      <vt:variant>
        <vt:lpstr>Γραμματοσειρές που χρησιμοποιούνται</vt:lpstr>
      </vt:variant>
      <vt:variant>
        <vt:i4>8</vt:i4>
      </vt:variant>
      <vt:variant>
        <vt:lpstr>Θέμα</vt:lpstr>
      </vt:variant>
      <vt:variant>
        <vt:i4>1</vt:i4>
      </vt:variant>
      <vt:variant>
        <vt:lpstr>Τίτλοι διαφανειών</vt:lpstr>
      </vt:variant>
      <vt:variant>
        <vt:i4>23</vt:i4>
      </vt:variant>
    </vt:vector>
  </HeadingPairs>
  <TitlesOfParts>
    <vt:vector size="32" baseType="lpstr">
      <vt:lpstr>Arial</vt:lpstr>
      <vt:lpstr>Calibri</vt:lpstr>
      <vt:lpstr>Calibri (Κυρίως κείμενο)</vt:lpstr>
      <vt:lpstr>Calibri Light</vt:lpstr>
      <vt:lpstr>Helvetica Neue</vt:lpstr>
      <vt:lpstr>Times New Roman</vt:lpstr>
      <vt:lpstr>Tw Cen MT</vt:lpstr>
      <vt:lpstr>Verdana</vt:lpstr>
      <vt:lpstr>Θέμα του Office</vt:lpstr>
      <vt:lpstr>  ΟΔΗΓΟΣ ΣΥΖΗΤΗΣΗΣ ΤΑΙΝΙΑΣ  Θερμοστάτης 6  Συμμέτοχή για ηλικίες   12+    </vt:lpstr>
      <vt:lpstr>Ποιοι είναι οι Στόχοι Βιώσιμης Ανάπτυξης  που έχουμε σε αυτή την ταινία; </vt:lpstr>
      <vt:lpstr> Θερμοστάτης 6 Γαλλία I 2018 I 4‘ I Σκηνοθεσία: Maya Av-Ron &amp; Marion Coudert &amp; Mylene Cominotti &amp; Sixtine Dano   </vt:lpstr>
      <vt:lpstr>Μιλάμε  γι’ αυτό πριν την ταινία </vt:lpstr>
      <vt:lpstr>Αμέσως  μετά την παρακολούθηση  της ταινίας </vt:lpstr>
      <vt:lpstr> Κοίτα αυτές τις εικόνες με τη σειρά που εμφανίζονται στην ταινία Τι παρατηρείς;  Κατά τη γνώμη σας Τι λες να σημαίνει ; Ποιο είναι το νόημα πίσω από αυτές τις φωτογραφίες; </vt:lpstr>
      <vt:lpstr>Για να προχωρήσουμε περαιτέρω ...  Μιλώντας για την υπερθέρμανση του πλανήτη σε μια ομάδα, πώς θα είναι το κλίμα σε 50 χρόνια;  Ποιες λύσεις μπορούμε να παρέχουμε; </vt:lpstr>
      <vt:lpstr>Χαρακτήρες   Διδακτικός στόχος  Σε αυτή τη δραστηριότητα οι μαθητές θα μάθουν να αναλύουν με κριτικό τρόπο τους χαρακτήρες της ταινίας </vt:lpstr>
      <vt:lpstr>"Τα διάφορα μέλη της οικογένειάς αντιπροσωπεύουν τις διαφορετικές αντιδράσεις της κοινωνίας"                                                                                                                                                             Mylene Cominotti’s animations for the exchange between the grandfather and mother.</vt:lpstr>
      <vt:lpstr>Παρουσίαση του PowerPoint</vt:lpstr>
      <vt:lpstr> Kάθε χαρακτήρας στην ταινία αντιπροσωπεύει  διαφορετικές στάσεις απέναντι στην κλιματική αλλαγή   Με αυτόν τον τρόπο ο θεατής οδηγείται να αμφισβητήσει τους μηχανισμούς που οδηγούν σε κοινωνική αδράνεια απέναντι σε ένα φαινόμενο που απειλεί την ύπαρξη της ανθρωπότητας.    </vt:lpstr>
      <vt:lpstr>Παρουσίαση του PowerPoint</vt:lpstr>
      <vt:lpstr>Το γνώριζες; </vt:lpstr>
      <vt:lpstr>Παρουσίαση του PowerPoint</vt:lpstr>
      <vt:lpstr>Παρουσίαση του PowerPoint</vt:lpstr>
      <vt:lpstr>Kλιματική Αλλαγή   </vt:lpstr>
      <vt:lpstr>Παρουσίαση του PowerPoint</vt:lpstr>
      <vt:lpstr>Πρέπει όλοι να συνεργαστούμε για την καταπολέμηση της κλιματικής κρίσης </vt:lpstr>
      <vt:lpstr>Δράση</vt:lpstr>
      <vt:lpstr>Παρακολουθήστε επίσης στο Psaroloco  κανάλι στις προτεινόμενες ηλικίες 12+</vt:lpstr>
      <vt:lpstr>ΠΗΓΕΣ – ΠΕΡΑΙΤΕΡΩ ΑΝΑΓΝΩΣΗ </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FILM DISCUSSION GUIDE  Thermostat 6 France I 2018 I 4 mins I  Dir: Maya Av-Ron &amp; Marion Coudert &amp; Mylene Cominotti &amp; Sixtine Dano Engaging for ages 7- 11</dc:title>
  <dc:creator>sultanaK@outlook.com.gr</dc:creator>
  <cp:lastModifiedBy>sultanaK@outlook.com.gr</cp:lastModifiedBy>
  <cp:revision>68</cp:revision>
  <dcterms:created xsi:type="dcterms:W3CDTF">2021-03-30T09:42:20Z</dcterms:created>
  <dcterms:modified xsi:type="dcterms:W3CDTF">2021-04-03T12:56:15Z</dcterms:modified>
</cp:coreProperties>
</file>